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9"/>
  </p:notesMasterIdLst>
  <p:sldIdLst>
    <p:sldId id="256" r:id="rId2"/>
    <p:sldId id="282" r:id="rId3"/>
    <p:sldId id="1106" r:id="rId4"/>
    <p:sldId id="1113" r:id="rId5"/>
    <p:sldId id="1112" r:id="rId6"/>
    <p:sldId id="1093" r:id="rId7"/>
    <p:sldId id="1114" r:id="rId8"/>
    <p:sldId id="1115" r:id="rId9"/>
    <p:sldId id="1082" r:id="rId10"/>
    <p:sldId id="1122" r:id="rId11"/>
    <p:sldId id="1097" r:id="rId12"/>
    <p:sldId id="1116" r:id="rId13"/>
    <p:sldId id="1104" r:id="rId14"/>
    <p:sldId id="1118" r:id="rId15"/>
    <p:sldId id="1117" r:id="rId16"/>
    <p:sldId id="1119" r:id="rId17"/>
    <p:sldId id="1120" r:id="rId18"/>
    <p:sldId id="1121" r:id="rId19"/>
    <p:sldId id="1108" r:id="rId20"/>
    <p:sldId id="1124" r:id="rId21"/>
    <p:sldId id="1125" r:id="rId22"/>
    <p:sldId id="1126" r:id="rId23"/>
    <p:sldId id="1127" r:id="rId24"/>
    <p:sldId id="1128" r:id="rId25"/>
    <p:sldId id="1131" r:id="rId26"/>
    <p:sldId id="1129" r:id="rId27"/>
    <p:sldId id="1130" r:id="rId28"/>
    <p:sldId id="1109" r:id="rId29"/>
    <p:sldId id="1098" r:id="rId30"/>
    <p:sldId id="1132" r:id="rId31"/>
    <p:sldId id="1133" r:id="rId32"/>
    <p:sldId id="1135" r:id="rId33"/>
    <p:sldId id="1136" r:id="rId34"/>
    <p:sldId id="1137" r:id="rId35"/>
    <p:sldId id="1143" r:id="rId36"/>
    <p:sldId id="1139" r:id="rId37"/>
    <p:sldId id="1140" r:id="rId38"/>
    <p:sldId id="1141" r:id="rId39"/>
    <p:sldId id="1142" r:id="rId40"/>
    <p:sldId id="1144" r:id="rId41"/>
    <p:sldId id="1145" r:id="rId42"/>
    <p:sldId id="1146" r:id="rId43"/>
    <p:sldId id="602" r:id="rId44"/>
    <p:sldId id="273" r:id="rId45"/>
    <p:sldId id="274" r:id="rId46"/>
    <p:sldId id="275" r:id="rId47"/>
    <p:sldId id="276"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106"/>
            <p14:sldId id="1113"/>
            <p14:sldId id="1112"/>
            <p14:sldId id="1093"/>
            <p14:sldId id="1114"/>
            <p14:sldId id="1115"/>
            <p14:sldId id="1082"/>
            <p14:sldId id="1122"/>
            <p14:sldId id="1097"/>
            <p14:sldId id="1116"/>
            <p14:sldId id="1104"/>
            <p14:sldId id="1118"/>
            <p14:sldId id="1117"/>
            <p14:sldId id="1119"/>
            <p14:sldId id="1120"/>
            <p14:sldId id="1121"/>
            <p14:sldId id="1108"/>
            <p14:sldId id="1124"/>
            <p14:sldId id="1125"/>
            <p14:sldId id="1126"/>
            <p14:sldId id="1127"/>
            <p14:sldId id="1128"/>
            <p14:sldId id="1131"/>
            <p14:sldId id="1129"/>
            <p14:sldId id="1130"/>
            <p14:sldId id="1109"/>
            <p14:sldId id="1098"/>
            <p14:sldId id="1132"/>
            <p14:sldId id="1133"/>
            <p14:sldId id="1135"/>
            <p14:sldId id="1136"/>
            <p14:sldId id="1137"/>
            <p14:sldId id="1143"/>
            <p14:sldId id="1139"/>
            <p14:sldId id="1140"/>
            <p14:sldId id="1141"/>
            <p14:sldId id="1142"/>
            <p14:sldId id="1144"/>
            <p14:sldId id="1145"/>
            <p14:sldId id="1146"/>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9" autoAdjust="0"/>
    <p:restoredTop sz="96447" autoAdjust="0"/>
  </p:normalViewPr>
  <p:slideViewPr>
    <p:cSldViewPr snapToGrid="0">
      <p:cViewPr varScale="1">
        <p:scale>
          <a:sx n="115" d="100"/>
          <a:sy n="115" d="100"/>
        </p:scale>
        <p:origin x="1488" y="10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1.wmf"/><Relationship Id="rId6" Type="http://schemas.openxmlformats.org/officeDocument/2006/relationships/image" Target="../media/image30.wmf"/><Relationship Id="rId5" Type="http://schemas.openxmlformats.org/officeDocument/2006/relationships/image" Target="../media/image29.wmf"/><Relationship Id="rId4" Type="http://schemas.openxmlformats.org/officeDocument/2006/relationships/image" Target="../media/image28.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21.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wmf"/><Relationship Id="rId5" Type="http://schemas.openxmlformats.org/officeDocument/2006/relationships/image" Target="../media/image49.wmf"/><Relationship Id="rId4" Type="http://schemas.openxmlformats.org/officeDocument/2006/relationships/image" Target="../media/image48.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0.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55.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18.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image" Target="../media/image57.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 Id="rId6" Type="http://schemas.openxmlformats.org/officeDocument/2006/relationships/image" Target="../media/image64.wmf"/><Relationship Id="rId5" Type="http://schemas.openxmlformats.org/officeDocument/2006/relationships/image" Target="../media/image63.wmf"/><Relationship Id="rId4" Type="http://schemas.openxmlformats.org/officeDocument/2006/relationships/image" Target="../media/image62.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image" Target="../media/image65.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image" Target="../media/image37.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image" Target="../media/image6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image" Target="../media/image71.wmf"/><Relationship Id="rId6" Type="http://schemas.openxmlformats.org/officeDocument/2006/relationships/image" Target="../media/image76.wmf"/><Relationship Id="rId5" Type="http://schemas.openxmlformats.org/officeDocument/2006/relationships/image" Target="../media/image75.wmf"/><Relationship Id="rId4" Type="http://schemas.openxmlformats.org/officeDocument/2006/relationships/image" Target="../media/image74.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image" Target="../media/image77.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66.wmf"/><Relationship Id="rId1" Type="http://schemas.openxmlformats.org/officeDocument/2006/relationships/image" Target="../media/image82.wmf"/><Relationship Id="rId4" Type="http://schemas.openxmlformats.org/officeDocument/2006/relationships/image" Target="../media/image3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 Id="rId4"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2024-04-15</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Approximating derivatives using interpolating polynomials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Approximating derivatives using interpolating polynomials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Approximating derivatives using interpolating polynomials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Approximating derivatives using interpolating polynomials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Approximating derivatives using interpolating polynomials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Approximating derivatives using interpolating polynomials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Approximating derivatives using interpolating polynomials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Approximating derivatives using interpolating polynomials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Approximating derivatives using interpolating polynomials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Approximating derivatives using interpolating polynomials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Approximating derivatives using interpolating polynomials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1.m4a"/><Relationship Id="rId7" Type="http://schemas.openxmlformats.org/officeDocument/2006/relationships/image" Target="../media/image17.wmf"/><Relationship Id="rId2" Type="http://schemas.openxmlformats.org/officeDocument/2006/relationships/tags" Target="../tags/tag9.xml"/><Relationship Id="rId1" Type="http://schemas.openxmlformats.org/officeDocument/2006/relationships/vmlDrawing" Target="../drawings/vmlDrawing6.vml"/><Relationship Id="rId6" Type="http://schemas.openxmlformats.org/officeDocument/2006/relationships/oleObject" Target="../embeddings/oleObject10.bin"/><Relationship Id="rId5" Type="http://schemas.openxmlformats.org/officeDocument/2006/relationships/slideLayout" Target="../slideLayouts/slideLayout2.xml"/><Relationship Id="rId4" Type="http://schemas.openxmlformats.org/officeDocument/2006/relationships/audio" Target="../media/media11.m4a"/></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2.bin"/><Relationship Id="rId3" Type="http://schemas.microsoft.com/office/2007/relationships/media" Target="../media/media12.m4a"/><Relationship Id="rId7" Type="http://schemas.openxmlformats.org/officeDocument/2006/relationships/image" Target="../media/image18.wmf"/><Relationship Id="rId12" Type="http://schemas.openxmlformats.org/officeDocument/2006/relationships/image" Target="../media/image8.png"/><Relationship Id="rId2" Type="http://schemas.openxmlformats.org/officeDocument/2006/relationships/tags" Target="../tags/tag10.xml"/><Relationship Id="rId1" Type="http://schemas.openxmlformats.org/officeDocument/2006/relationships/vmlDrawing" Target="../drawings/vmlDrawing7.vml"/><Relationship Id="rId6" Type="http://schemas.openxmlformats.org/officeDocument/2006/relationships/oleObject" Target="../embeddings/oleObject11.bin"/><Relationship Id="rId11" Type="http://schemas.openxmlformats.org/officeDocument/2006/relationships/image" Target="../media/image20.wmf"/><Relationship Id="rId5" Type="http://schemas.openxmlformats.org/officeDocument/2006/relationships/slideLayout" Target="../slideLayouts/slideLayout2.xml"/><Relationship Id="rId10" Type="http://schemas.openxmlformats.org/officeDocument/2006/relationships/oleObject" Target="../embeddings/oleObject13.bin"/><Relationship Id="rId4" Type="http://schemas.openxmlformats.org/officeDocument/2006/relationships/audio" Target="../media/media12.m4a"/><Relationship Id="rId9" Type="http://schemas.openxmlformats.org/officeDocument/2006/relationships/image" Target="../media/image19.wmf"/></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5.bin"/><Relationship Id="rId3" Type="http://schemas.microsoft.com/office/2007/relationships/media" Target="../media/media13.m4a"/><Relationship Id="rId7" Type="http://schemas.openxmlformats.org/officeDocument/2006/relationships/image" Target="../media/image20.wmf"/><Relationship Id="rId2" Type="http://schemas.openxmlformats.org/officeDocument/2006/relationships/tags" Target="../tags/tag11.xml"/><Relationship Id="rId1" Type="http://schemas.openxmlformats.org/officeDocument/2006/relationships/vmlDrawing" Target="../drawings/vmlDrawing8.vml"/><Relationship Id="rId6" Type="http://schemas.openxmlformats.org/officeDocument/2006/relationships/oleObject" Target="../embeddings/oleObject14.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3.m4a"/><Relationship Id="rId9" Type="http://schemas.openxmlformats.org/officeDocument/2006/relationships/image" Target="../media/image21.wmf"/></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25.wmf"/><Relationship Id="rId3" Type="http://schemas.microsoft.com/office/2007/relationships/media" Target="../media/media14.m4a"/><Relationship Id="rId7" Type="http://schemas.openxmlformats.org/officeDocument/2006/relationships/image" Target="../media/image22.wmf"/><Relationship Id="rId12" Type="http://schemas.openxmlformats.org/officeDocument/2006/relationships/oleObject" Target="../embeddings/oleObject19.bin"/><Relationship Id="rId2" Type="http://schemas.openxmlformats.org/officeDocument/2006/relationships/tags" Target="../tags/tag12.xml"/><Relationship Id="rId1" Type="http://schemas.openxmlformats.org/officeDocument/2006/relationships/vmlDrawing" Target="../drawings/vmlDrawing9.vml"/><Relationship Id="rId6" Type="http://schemas.openxmlformats.org/officeDocument/2006/relationships/oleObject" Target="../embeddings/oleObject16.bin"/><Relationship Id="rId11" Type="http://schemas.openxmlformats.org/officeDocument/2006/relationships/image" Target="../media/image24.wmf"/><Relationship Id="rId5" Type="http://schemas.openxmlformats.org/officeDocument/2006/relationships/slideLayout" Target="../slideLayouts/slideLayout2.xml"/><Relationship Id="rId10" Type="http://schemas.openxmlformats.org/officeDocument/2006/relationships/oleObject" Target="../embeddings/oleObject18.bin"/><Relationship Id="rId4" Type="http://schemas.openxmlformats.org/officeDocument/2006/relationships/audio" Target="../media/media14.m4a"/><Relationship Id="rId9" Type="http://schemas.openxmlformats.org/officeDocument/2006/relationships/image" Target="../media/image23.wmf"/><Relationship Id="rId1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1.bin"/><Relationship Id="rId13" Type="http://schemas.openxmlformats.org/officeDocument/2006/relationships/image" Target="../media/image28.wmf"/><Relationship Id="rId18" Type="http://schemas.openxmlformats.org/officeDocument/2006/relationships/image" Target="../media/image8.png"/><Relationship Id="rId3" Type="http://schemas.microsoft.com/office/2007/relationships/media" Target="../media/media15.m4a"/><Relationship Id="rId7" Type="http://schemas.openxmlformats.org/officeDocument/2006/relationships/image" Target="../media/image21.wmf"/><Relationship Id="rId12" Type="http://schemas.openxmlformats.org/officeDocument/2006/relationships/oleObject" Target="../embeddings/oleObject23.bin"/><Relationship Id="rId17" Type="http://schemas.openxmlformats.org/officeDocument/2006/relationships/image" Target="../media/image30.wmf"/><Relationship Id="rId2" Type="http://schemas.openxmlformats.org/officeDocument/2006/relationships/tags" Target="../tags/tag13.xml"/><Relationship Id="rId16" Type="http://schemas.openxmlformats.org/officeDocument/2006/relationships/oleObject" Target="../embeddings/oleObject25.bin"/><Relationship Id="rId1" Type="http://schemas.openxmlformats.org/officeDocument/2006/relationships/vmlDrawing" Target="../drawings/vmlDrawing10.vml"/><Relationship Id="rId6" Type="http://schemas.openxmlformats.org/officeDocument/2006/relationships/oleObject" Target="../embeddings/oleObject20.bin"/><Relationship Id="rId11" Type="http://schemas.openxmlformats.org/officeDocument/2006/relationships/image" Target="../media/image27.wmf"/><Relationship Id="rId5" Type="http://schemas.openxmlformats.org/officeDocument/2006/relationships/slideLayout" Target="../slideLayouts/slideLayout2.xml"/><Relationship Id="rId15" Type="http://schemas.openxmlformats.org/officeDocument/2006/relationships/image" Target="../media/image29.wmf"/><Relationship Id="rId10" Type="http://schemas.openxmlformats.org/officeDocument/2006/relationships/oleObject" Target="../embeddings/oleObject22.bin"/><Relationship Id="rId4" Type="http://schemas.openxmlformats.org/officeDocument/2006/relationships/audio" Target="../media/media15.m4a"/><Relationship Id="rId9" Type="http://schemas.openxmlformats.org/officeDocument/2006/relationships/image" Target="../media/image26.wmf"/><Relationship Id="rId14" Type="http://schemas.openxmlformats.org/officeDocument/2006/relationships/oleObject" Target="../embeddings/oleObject24.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27.bin"/><Relationship Id="rId3" Type="http://schemas.microsoft.com/office/2007/relationships/media" Target="../media/media16.m4a"/><Relationship Id="rId7" Type="http://schemas.openxmlformats.org/officeDocument/2006/relationships/image" Target="../media/image21.wmf"/><Relationship Id="rId12" Type="http://schemas.openxmlformats.org/officeDocument/2006/relationships/image" Target="../media/image8.png"/><Relationship Id="rId2" Type="http://schemas.openxmlformats.org/officeDocument/2006/relationships/tags" Target="../tags/tag14.xml"/><Relationship Id="rId1" Type="http://schemas.openxmlformats.org/officeDocument/2006/relationships/vmlDrawing" Target="../drawings/vmlDrawing11.vml"/><Relationship Id="rId6" Type="http://schemas.openxmlformats.org/officeDocument/2006/relationships/oleObject" Target="../embeddings/oleObject26.bin"/><Relationship Id="rId11" Type="http://schemas.openxmlformats.org/officeDocument/2006/relationships/image" Target="../media/image32.wmf"/><Relationship Id="rId5" Type="http://schemas.openxmlformats.org/officeDocument/2006/relationships/slideLayout" Target="../slideLayouts/slideLayout2.xml"/><Relationship Id="rId10" Type="http://schemas.openxmlformats.org/officeDocument/2006/relationships/oleObject" Target="../embeddings/oleObject28.bin"/><Relationship Id="rId4" Type="http://schemas.openxmlformats.org/officeDocument/2006/relationships/audio" Target="../media/media16.m4a"/><Relationship Id="rId9" Type="http://schemas.openxmlformats.org/officeDocument/2006/relationships/image" Target="../media/image31.wmf"/></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7.m4a"/><Relationship Id="rId7" Type="http://schemas.openxmlformats.org/officeDocument/2006/relationships/image" Target="../media/image33.wmf"/><Relationship Id="rId2" Type="http://schemas.openxmlformats.org/officeDocument/2006/relationships/tags" Target="../tags/tag15.xml"/><Relationship Id="rId1" Type="http://schemas.openxmlformats.org/officeDocument/2006/relationships/vmlDrawing" Target="../drawings/vmlDrawing12.vml"/><Relationship Id="rId6" Type="http://schemas.openxmlformats.org/officeDocument/2006/relationships/oleObject" Target="../embeddings/oleObject29.bin"/><Relationship Id="rId5" Type="http://schemas.openxmlformats.org/officeDocument/2006/relationships/slideLayout" Target="../slideLayouts/slideLayout2.xml"/><Relationship Id="rId4" Type="http://schemas.openxmlformats.org/officeDocument/2006/relationships/audio" Target="../media/media17.m4a"/></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31.bin"/><Relationship Id="rId3" Type="http://schemas.microsoft.com/office/2007/relationships/media" Target="../media/media18.m4a"/><Relationship Id="rId7" Type="http://schemas.openxmlformats.org/officeDocument/2006/relationships/image" Target="../media/image34.wmf"/><Relationship Id="rId2" Type="http://schemas.openxmlformats.org/officeDocument/2006/relationships/tags" Target="../tags/tag16.xml"/><Relationship Id="rId1" Type="http://schemas.openxmlformats.org/officeDocument/2006/relationships/vmlDrawing" Target="../drawings/vmlDrawing13.vml"/><Relationship Id="rId6" Type="http://schemas.openxmlformats.org/officeDocument/2006/relationships/oleObject" Target="../embeddings/oleObject30.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8.m4a"/><Relationship Id="rId9" Type="http://schemas.openxmlformats.org/officeDocument/2006/relationships/image" Target="../media/image35.wmf"/></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7.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0.m4a"/><Relationship Id="rId7" Type="http://schemas.openxmlformats.org/officeDocument/2006/relationships/image" Target="../media/image36.wmf"/><Relationship Id="rId2" Type="http://schemas.openxmlformats.org/officeDocument/2006/relationships/tags" Target="../tags/tag18.xml"/><Relationship Id="rId1" Type="http://schemas.openxmlformats.org/officeDocument/2006/relationships/vmlDrawing" Target="../drawings/vmlDrawing14.vml"/><Relationship Id="rId6" Type="http://schemas.openxmlformats.org/officeDocument/2006/relationships/oleObject" Target="../embeddings/oleObject32.bin"/><Relationship Id="rId5" Type="http://schemas.openxmlformats.org/officeDocument/2006/relationships/slideLayout" Target="../slideLayouts/slideLayout2.xml"/><Relationship Id="rId4" Type="http://schemas.openxmlformats.org/officeDocument/2006/relationships/audio" Target="../media/media20.m4a"/></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34.bin"/><Relationship Id="rId3" Type="http://schemas.microsoft.com/office/2007/relationships/media" Target="../media/media21.m4a"/><Relationship Id="rId7" Type="http://schemas.openxmlformats.org/officeDocument/2006/relationships/image" Target="../media/image37.wmf"/><Relationship Id="rId12" Type="http://schemas.openxmlformats.org/officeDocument/2006/relationships/image" Target="../media/image8.png"/><Relationship Id="rId2" Type="http://schemas.openxmlformats.org/officeDocument/2006/relationships/tags" Target="../tags/tag19.xml"/><Relationship Id="rId1" Type="http://schemas.openxmlformats.org/officeDocument/2006/relationships/vmlDrawing" Target="../drawings/vmlDrawing15.vml"/><Relationship Id="rId6" Type="http://schemas.openxmlformats.org/officeDocument/2006/relationships/oleObject" Target="../embeddings/oleObject33.bin"/><Relationship Id="rId11" Type="http://schemas.openxmlformats.org/officeDocument/2006/relationships/image" Target="../media/image39.wmf"/><Relationship Id="rId5" Type="http://schemas.openxmlformats.org/officeDocument/2006/relationships/slideLayout" Target="../slideLayouts/slideLayout2.xml"/><Relationship Id="rId10" Type="http://schemas.openxmlformats.org/officeDocument/2006/relationships/oleObject" Target="../embeddings/oleObject35.bin"/><Relationship Id="rId4" Type="http://schemas.openxmlformats.org/officeDocument/2006/relationships/audio" Target="../media/media21.m4a"/><Relationship Id="rId9" Type="http://schemas.openxmlformats.org/officeDocument/2006/relationships/image" Target="../media/image38.wmf"/></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37.bin"/><Relationship Id="rId3" Type="http://schemas.microsoft.com/office/2007/relationships/media" Target="../media/media22.m4a"/><Relationship Id="rId7" Type="http://schemas.openxmlformats.org/officeDocument/2006/relationships/image" Target="../media/image40.wmf"/><Relationship Id="rId2" Type="http://schemas.openxmlformats.org/officeDocument/2006/relationships/tags" Target="../tags/tag20.xml"/><Relationship Id="rId1" Type="http://schemas.openxmlformats.org/officeDocument/2006/relationships/vmlDrawing" Target="../drawings/vmlDrawing16.vml"/><Relationship Id="rId6" Type="http://schemas.openxmlformats.org/officeDocument/2006/relationships/oleObject" Target="../embeddings/oleObject36.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22.m4a"/><Relationship Id="rId9" Type="http://schemas.openxmlformats.org/officeDocument/2006/relationships/image" Target="../media/image41.wmf"/></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39.bin"/><Relationship Id="rId3" Type="http://schemas.microsoft.com/office/2007/relationships/media" Target="../media/media23.m4a"/><Relationship Id="rId7" Type="http://schemas.openxmlformats.org/officeDocument/2006/relationships/image" Target="../media/image42.wmf"/><Relationship Id="rId12" Type="http://schemas.openxmlformats.org/officeDocument/2006/relationships/image" Target="../media/image8.png"/><Relationship Id="rId2" Type="http://schemas.openxmlformats.org/officeDocument/2006/relationships/tags" Target="../tags/tag21.xml"/><Relationship Id="rId1" Type="http://schemas.openxmlformats.org/officeDocument/2006/relationships/vmlDrawing" Target="../drawings/vmlDrawing17.vml"/><Relationship Id="rId6" Type="http://schemas.openxmlformats.org/officeDocument/2006/relationships/oleObject" Target="../embeddings/oleObject38.bin"/><Relationship Id="rId11" Type="http://schemas.openxmlformats.org/officeDocument/2006/relationships/image" Target="../media/image44.wmf"/><Relationship Id="rId5" Type="http://schemas.openxmlformats.org/officeDocument/2006/relationships/slideLayout" Target="../slideLayouts/slideLayout2.xml"/><Relationship Id="rId10" Type="http://schemas.openxmlformats.org/officeDocument/2006/relationships/oleObject" Target="../embeddings/oleObject40.bin"/><Relationship Id="rId4" Type="http://schemas.openxmlformats.org/officeDocument/2006/relationships/audio" Target="../media/media23.m4a"/><Relationship Id="rId9" Type="http://schemas.openxmlformats.org/officeDocument/2006/relationships/image" Target="../media/image43.wmf"/></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42.bin"/><Relationship Id="rId13" Type="http://schemas.openxmlformats.org/officeDocument/2006/relationships/image" Target="../media/image48.wmf"/><Relationship Id="rId3" Type="http://schemas.microsoft.com/office/2007/relationships/media" Target="../media/media24.m4a"/><Relationship Id="rId7" Type="http://schemas.openxmlformats.org/officeDocument/2006/relationships/image" Target="../media/image45.wmf"/><Relationship Id="rId12" Type="http://schemas.openxmlformats.org/officeDocument/2006/relationships/oleObject" Target="../embeddings/oleObject44.bin"/><Relationship Id="rId2" Type="http://schemas.openxmlformats.org/officeDocument/2006/relationships/tags" Target="../tags/tag22.xml"/><Relationship Id="rId16" Type="http://schemas.openxmlformats.org/officeDocument/2006/relationships/image" Target="../media/image8.png"/><Relationship Id="rId1" Type="http://schemas.openxmlformats.org/officeDocument/2006/relationships/vmlDrawing" Target="../drawings/vmlDrawing18.vml"/><Relationship Id="rId6" Type="http://schemas.openxmlformats.org/officeDocument/2006/relationships/oleObject" Target="../embeddings/oleObject41.bin"/><Relationship Id="rId11" Type="http://schemas.openxmlformats.org/officeDocument/2006/relationships/image" Target="../media/image47.wmf"/><Relationship Id="rId5" Type="http://schemas.openxmlformats.org/officeDocument/2006/relationships/slideLayout" Target="../slideLayouts/slideLayout2.xml"/><Relationship Id="rId15" Type="http://schemas.openxmlformats.org/officeDocument/2006/relationships/image" Target="../media/image49.wmf"/><Relationship Id="rId10" Type="http://schemas.openxmlformats.org/officeDocument/2006/relationships/oleObject" Target="../embeddings/oleObject43.bin"/><Relationship Id="rId4" Type="http://schemas.openxmlformats.org/officeDocument/2006/relationships/audio" Target="../media/media24.m4a"/><Relationship Id="rId9" Type="http://schemas.openxmlformats.org/officeDocument/2006/relationships/image" Target="../media/image46.wmf"/><Relationship Id="rId14" Type="http://schemas.openxmlformats.org/officeDocument/2006/relationships/oleObject" Target="../embeddings/oleObject45.bin"/></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47.bin"/><Relationship Id="rId3" Type="http://schemas.microsoft.com/office/2007/relationships/media" Target="../media/media25.m4a"/><Relationship Id="rId7" Type="http://schemas.openxmlformats.org/officeDocument/2006/relationships/image" Target="../media/image50.wmf"/><Relationship Id="rId2" Type="http://schemas.openxmlformats.org/officeDocument/2006/relationships/tags" Target="../tags/tag23.xml"/><Relationship Id="rId1" Type="http://schemas.openxmlformats.org/officeDocument/2006/relationships/vmlDrawing" Target="../drawings/vmlDrawing19.vml"/><Relationship Id="rId6" Type="http://schemas.openxmlformats.org/officeDocument/2006/relationships/oleObject" Target="../embeddings/oleObject46.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25.m4a"/><Relationship Id="rId9" Type="http://schemas.openxmlformats.org/officeDocument/2006/relationships/image" Target="../media/image51.wmf"/></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49.bin"/><Relationship Id="rId3" Type="http://schemas.microsoft.com/office/2007/relationships/media" Target="../media/media26.m4a"/><Relationship Id="rId7" Type="http://schemas.openxmlformats.org/officeDocument/2006/relationships/image" Target="../media/image52.wmf"/><Relationship Id="rId2" Type="http://schemas.openxmlformats.org/officeDocument/2006/relationships/tags" Target="../tags/tag24.xml"/><Relationship Id="rId1" Type="http://schemas.openxmlformats.org/officeDocument/2006/relationships/vmlDrawing" Target="../drawings/vmlDrawing20.vml"/><Relationship Id="rId6" Type="http://schemas.openxmlformats.org/officeDocument/2006/relationships/oleObject" Target="../embeddings/oleObject48.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26.m4a"/><Relationship Id="rId9" Type="http://schemas.openxmlformats.org/officeDocument/2006/relationships/image" Target="../media/image53.wmf"/></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7.m4a"/><Relationship Id="rId7" Type="http://schemas.openxmlformats.org/officeDocument/2006/relationships/image" Target="../media/image54.wmf"/><Relationship Id="rId2" Type="http://schemas.openxmlformats.org/officeDocument/2006/relationships/tags" Target="../tags/tag25.xml"/><Relationship Id="rId1" Type="http://schemas.openxmlformats.org/officeDocument/2006/relationships/vmlDrawing" Target="../drawings/vmlDrawing21.vml"/><Relationship Id="rId6" Type="http://schemas.openxmlformats.org/officeDocument/2006/relationships/oleObject" Target="../embeddings/oleObject50.bin"/><Relationship Id="rId5" Type="http://schemas.openxmlformats.org/officeDocument/2006/relationships/slideLayout" Target="../slideLayouts/slideLayout2.xml"/><Relationship Id="rId4" Type="http://schemas.openxmlformats.org/officeDocument/2006/relationships/audio" Target="../media/media27.m4a"/></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52.bin"/><Relationship Id="rId3" Type="http://schemas.microsoft.com/office/2007/relationships/media" Target="../media/media28.m4a"/><Relationship Id="rId7" Type="http://schemas.openxmlformats.org/officeDocument/2006/relationships/image" Target="../media/image55.wmf"/><Relationship Id="rId2" Type="http://schemas.openxmlformats.org/officeDocument/2006/relationships/tags" Target="../tags/tag26.xml"/><Relationship Id="rId1" Type="http://schemas.openxmlformats.org/officeDocument/2006/relationships/vmlDrawing" Target="../drawings/vmlDrawing22.vml"/><Relationship Id="rId6" Type="http://schemas.openxmlformats.org/officeDocument/2006/relationships/oleObject" Target="../embeddings/oleObject51.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28.m4a"/><Relationship Id="rId9" Type="http://schemas.openxmlformats.org/officeDocument/2006/relationships/image" Target="../media/image32.wmf"/></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27.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54.bin"/><Relationship Id="rId3" Type="http://schemas.microsoft.com/office/2007/relationships/media" Target="../media/media30.m4a"/><Relationship Id="rId7" Type="http://schemas.openxmlformats.org/officeDocument/2006/relationships/image" Target="../media/image18.wmf"/><Relationship Id="rId2" Type="http://schemas.openxmlformats.org/officeDocument/2006/relationships/tags" Target="../tags/tag28.xml"/><Relationship Id="rId1" Type="http://schemas.openxmlformats.org/officeDocument/2006/relationships/vmlDrawing" Target="../drawings/vmlDrawing23.vml"/><Relationship Id="rId6" Type="http://schemas.openxmlformats.org/officeDocument/2006/relationships/oleObject" Target="../embeddings/oleObject53.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30.m4a"/><Relationship Id="rId9" Type="http://schemas.openxmlformats.org/officeDocument/2006/relationships/image" Target="../media/image56.wmf"/></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56.bin"/><Relationship Id="rId3" Type="http://schemas.microsoft.com/office/2007/relationships/media" Target="../media/media31.m4a"/><Relationship Id="rId7" Type="http://schemas.openxmlformats.org/officeDocument/2006/relationships/image" Target="../media/image57.wmf"/><Relationship Id="rId2" Type="http://schemas.openxmlformats.org/officeDocument/2006/relationships/tags" Target="../tags/tag29.xml"/><Relationship Id="rId1" Type="http://schemas.openxmlformats.org/officeDocument/2006/relationships/vmlDrawing" Target="../drawings/vmlDrawing24.vml"/><Relationship Id="rId6" Type="http://schemas.openxmlformats.org/officeDocument/2006/relationships/oleObject" Target="../embeddings/oleObject55.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31.m4a"/><Relationship Id="rId9" Type="http://schemas.openxmlformats.org/officeDocument/2006/relationships/image" Target="../media/image58.wmf"/></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58.bin"/><Relationship Id="rId13" Type="http://schemas.openxmlformats.org/officeDocument/2006/relationships/image" Target="../media/image62.wmf"/><Relationship Id="rId18" Type="http://schemas.openxmlformats.org/officeDocument/2006/relationships/image" Target="../media/image8.png"/><Relationship Id="rId3" Type="http://schemas.microsoft.com/office/2007/relationships/media" Target="../media/media32.m4a"/><Relationship Id="rId7" Type="http://schemas.openxmlformats.org/officeDocument/2006/relationships/image" Target="../media/image59.wmf"/><Relationship Id="rId12" Type="http://schemas.openxmlformats.org/officeDocument/2006/relationships/oleObject" Target="../embeddings/oleObject60.bin"/><Relationship Id="rId17" Type="http://schemas.openxmlformats.org/officeDocument/2006/relationships/image" Target="../media/image64.wmf"/><Relationship Id="rId2" Type="http://schemas.openxmlformats.org/officeDocument/2006/relationships/tags" Target="../tags/tag30.xml"/><Relationship Id="rId16" Type="http://schemas.openxmlformats.org/officeDocument/2006/relationships/oleObject" Target="../embeddings/oleObject62.bin"/><Relationship Id="rId1" Type="http://schemas.openxmlformats.org/officeDocument/2006/relationships/vmlDrawing" Target="../drawings/vmlDrawing25.vml"/><Relationship Id="rId6" Type="http://schemas.openxmlformats.org/officeDocument/2006/relationships/oleObject" Target="../embeddings/oleObject57.bin"/><Relationship Id="rId11" Type="http://schemas.openxmlformats.org/officeDocument/2006/relationships/image" Target="../media/image61.wmf"/><Relationship Id="rId5" Type="http://schemas.openxmlformats.org/officeDocument/2006/relationships/slideLayout" Target="../slideLayouts/slideLayout2.xml"/><Relationship Id="rId15" Type="http://schemas.openxmlformats.org/officeDocument/2006/relationships/image" Target="../media/image63.wmf"/><Relationship Id="rId10" Type="http://schemas.openxmlformats.org/officeDocument/2006/relationships/oleObject" Target="../embeddings/oleObject59.bin"/><Relationship Id="rId4" Type="http://schemas.openxmlformats.org/officeDocument/2006/relationships/audio" Target="../media/media32.m4a"/><Relationship Id="rId9" Type="http://schemas.openxmlformats.org/officeDocument/2006/relationships/image" Target="../media/image60.wmf"/><Relationship Id="rId14" Type="http://schemas.openxmlformats.org/officeDocument/2006/relationships/oleObject" Target="../embeddings/oleObject61.bin"/></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64.bin"/><Relationship Id="rId3" Type="http://schemas.microsoft.com/office/2007/relationships/media" Target="../media/media33.m4a"/><Relationship Id="rId7" Type="http://schemas.openxmlformats.org/officeDocument/2006/relationships/image" Target="../media/image65.wmf"/><Relationship Id="rId2" Type="http://schemas.openxmlformats.org/officeDocument/2006/relationships/tags" Target="../tags/tag31.xml"/><Relationship Id="rId1" Type="http://schemas.openxmlformats.org/officeDocument/2006/relationships/vmlDrawing" Target="../drawings/vmlDrawing26.vml"/><Relationship Id="rId6" Type="http://schemas.openxmlformats.org/officeDocument/2006/relationships/oleObject" Target="../embeddings/oleObject63.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33.m4a"/><Relationship Id="rId9" Type="http://schemas.openxmlformats.org/officeDocument/2006/relationships/image" Target="../media/image66.wmf"/></Relationships>
</file>

<file path=ppt/slides/_rels/slide3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4.m4a"/><Relationship Id="rId7" Type="http://schemas.openxmlformats.org/officeDocument/2006/relationships/image" Target="../media/image67.wmf"/><Relationship Id="rId2" Type="http://schemas.openxmlformats.org/officeDocument/2006/relationships/tags" Target="../tags/tag32.xml"/><Relationship Id="rId1" Type="http://schemas.openxmlformats.org/officeDocument/2006/relationships/vmlDrawing" Target="../drawings/vmlDrawing27.vml"/><Relationship Id="rId6" Type="http://schemas.openxmlformats.org/officeDocument/2006/relationships/oleObject" Target="../embeddings/oleObject65.bin"/><Relationship Id="rId5" Type="http://schemas.openxmlformats.org/officeDocument/2006/relationships/slideLayout" Target="../slideLayouts/slideLayout2.xml"/><Relationship Id="rId4" Type="http://schemas.openxmlformats.org/officeDocument/2006/relationships/audio" Target="../media/media34.m4a"/></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67.bin"/><Relationship Id="rId3" Type="http://schemas.microsoft.com/office/2007/relationships/media" Target="../media/media35.m4a"/><Relationship Id="rId7" Type="http://schemas.openxmlformats.org/officeDocument/2006/relationships/image" Target="../media/image37.wmf"/><Relationship Id="rId2" Type="http://schemas.openxmlformats.org/officeDocument/2006/relationships/tags" Target="../tags/tag33.xml"/><Relationship Id="rId1" Type="http://schemas.openxmlformats.org/officeDocument/2006/relationships/vmlDrawing" Target="../drawings/vmlDrawing28.vml"/><Relationship Id="rId6" Type="http://schemas.openxmlformats.org/officeDocument/2006/relationships/oleObject" Target="../embeddings/oleObject66.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35.m4a"/><Relationship Id="rId9" Type="http://schemas.openxmlformats.org/officeDocument/2006/relationships/image" Target="../media/image68.wmf"/></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69.bin"/><Relationship Id="rId3" Type="http://schemas.microsoft.com/office/2007/relationships/media" Target="../media/media36.m4a"/><Relationship Id="rId7" Type="http://schemas.openxmlformats.org/officeDocument/2006/relationships/image" Target="../media/image69.wmf"/><Relationship Id="rId2" Type="http://schemas.openxmlformats.org/officeDocument/2006/relationships/tags" Target="../tags/tag34.xml"/><Relationship Id="rId1" Type="http://schemas.openxmlformats.org/officeDocument/2006/relationships/vmlDrawing" Target="../drawings/vmlDrawing29.vml"/><Relationship Id="rId6" Type="http://schemas.openxmlformats.org/officeDocument/2006/relationships/oleObject" Target="../embeddings/oleObject68.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36.m4a"/><Relationship Id="rId9" Type="http://schemas.openxmlformats.org/officeDocument/2006/relationships/image" Target="../media/image70.wmf"/></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71.bin"/><Relationship Id="rId13" Type="http://schemas.openxmlformats.org/officeDocument/2006/relationships/image" Target="../media/image74.wmf"/><Relationship Id="rId18" Type="http://schemas.openxmlformats.org/officeDocument/2006/relationships/image" Target="../media/image8.png"/><Relationship Id="rId3" Type="http://schemas.microsoft.com/office/2007/relationships/media" Target="../media/media37.m4a"/><Relationship Id="rId7" Type="http://schemas.openxmlformats.org/officeDocument/2006/relationships/image" Target="../media/image71.wmf"/><Relationship Id="rId12" Type="http://schemas.openxmlformats.org/officeDocument/2006/relationships/oleObject" Target="../embeddings/oleObject73.bin"/><Relationship Id="rId17" Type="http://schemas.openxmlformats.org/officeDocument/2006/relationships/image" Target="../media/image76.wmf"/><Relationship Id="rId2" Type="http://schemas.openxmlformats.org/officeDocument/2006/relationships/tags" Target="../tags/tag35.xml"/><Relationship Id="rId16" Type="http://schemas.openxmlformats.org/officeDocument/2006/relationships/oleObject" Target="../embeddings/oleObject75.bin"/><Relationship Id="rId1" Type="http://schemas.openxmlformats.org/officeDocument/2006/relationships/vmlDrawing" Target="../drawings/vmlDrawing30.vml"/><Relationship Id="rId6" Type="http://schemas.openxmlformats.org/officeDocument/2006/relationships/oleObject" Target="../embeddings/oleObject70.bin"/><Relationship Id="rId11" Type="http://schemas.openxmlformats.org/officeDocument/2006/relationships/image" Target="../media/image73.wmf"/><Relationship Id="rId5" Type="http://schemas.openxmlformats.org/officeDocument/2006/relationships/slideLayout" Target="../slideLayouts/slideLayout2.xml"/><Relationship Id="rId15" Type="http://schemas.openxmlformats.org/officeDocument/2006/relationships/image" Target="../media/image75.wmf"/><Relationship Id="rId10" Type="http://schemas.openxmlformats.org/officeDocument/2006/relationships/oleObject" Target="../embeddings/oleObject72.bin"/><Relationship Id="rId4" Type="http://schemas.openxmlformats.org/officeDocument/2006/relationships/audio" Target="../media/media37.m4a"/><Relationship Id="rId9" Type="http://schemas.openxmlformats.org/officeDocument/2006/relationships/image" Target="../media/image72.wmf"/><Relationship Id="rId14" Type="http://schemas.openxmlformats.org/officeDocument/2006/relationships/oleObject" Target="../embeddings/oleObject74.bin"/></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77.bin"/><Relationship Id="rId3" Type="http://schemas.microsoft.com/office/2007/relationships/media" Target="../media/media38.m4a"/><Relationship Id="rId7" Type="http://schemas.openxmlformats.org/officeDocument/2006/relationships/image" Target="../media/image77.wmf"/><Relationship Id="rId2" Type="http://schemas.openxmlformats.org/officeDocument/2006/relationships/tags" Target="../tags/tag36.xml"/><Relationship Id="rId1" Type="http://schemas.openxmlformats.org/officeDocument/2006/relationships/vmlDrawing" Target="../drawings/vmlDrawing31.vml"/><Relationship Id="rId6" Type="http://schemas.openxmlformats.org/officeDocument/2006/relationships/oleObject" Target="../embeddings/oleObject76.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38.m4a"/><Relationship Id="rId9" Type="http://schemas.openxmlformats.org/officeDocument/2006/relationships/image" Target="../media/image78.wmf"/></Relationships>
</file>

<file path=ppt/slides/_rels/slide39.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9.m4a"/><Relationship Id="rId7" Type="http://schemas.openxmlformats.org/officeDocument/2006/relationships/image" Target="../media/image79.wmf"/><Relationship Id="rId2" Type="http://schemas.openxmlformats.org/officeDocument/2006/relationships/tags" Target="../tags/tag37.xml"/><Relationship Id="rId1" Type="http://schemas.openxmlformats.org/officeDocument/2006/relationships/vmlDrawing" Target="../drawings/vmlDrawing32.vml"/><Relationship Id="rId6" Type="http://schemas.openxmlformats.org/officeDocument/2006/relationships/oleObject" Target="../embeddings/oleObject78.bin"/><Relationship Id="rId5" Type="http://schemas.openxmlformats.org/officeDocument/2006/relationships/slideLayout" Target="../slideLayouts/slideLayout2.xml"/><Relationship Id="rId4" Type="http://schemas.openxmlformats.org/officeDocument/2006/relationships/audio" Target="../media/media39.m4a"/></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4.m4a"/><Relationship Id="rId7" Type="http://schemas.openxmlformats.org/officeDocument/2006/relationships/image" Target="../media/image9.wmf"/><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4.m4a"/></Relationships>
</file>

<file path=ppt/slides/_rels/slide40.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40.m4a"/><Relationship Id="rId7" Type="http://schemas.openxmlformats.org/officeDocument/2006/relationships/image" Target="../media/image80.wmf"/><Relationship Id="rId2" Type="http://schemas.openxmlformats.org/officeDocument/2006/relationships/tags" Target="../tags/tag38.xml"/><Relationship Id="rId1" Type="http://schemas.openxmlformats.org/officeDocument/2006/relationships/vmlDrawing" Target="../drawings/vmlDrawing33.vml"/><Relationship Id="rId6" Type="http://schemas.openxmlformats.org/officeDocument/2006/relationships/oleObject" Target="../embeddings/oleObject79.bin"/><Relationship Id="rId5" Type="http://schemas.openxmlformats.org/officeDocument/2006/relationships/slideLayout" Target="../slideLayouts/slideLayout2.xml"/><Relationship Id="rId4" Type="http://schemas.openxmlformats.org/officeDocument/2006/relationships/audio" Target="../media/media40.m4a"/></Relationships>
</file>

<file path=ppt/slides/_rels/slide41.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41.m4a"/><Relationship Id="rId7" Type="http://schemas.openxmlformats.org/officeDocument/2006/relationships/image" Target="../media/image81.wmf"/><Relationship Id="rId2" Type="http://schemas.openxmlformats.org/officeDocument/2006/relationships/tags" Target="../tags/tag39.xml"/><Relationship Id="rId1" Type="http://schemas.openxmlformats.org/officeDocument/2006/relationships/vmlDrawing" Target="../drawings/vmlDrawing34.vml"/><Relationship Id="rId6" Type="http://schemas.openxmlformats.org/officeDocument/2006/relationships/oleObject" Target="../embeddings/oleObject80.bin"/><Relationship Id="rId5" Type="http://schemas.openxmlformats.org/officeDocument/2006/relationships/slideLayout" Target="../slideLayouts/slideLayout2.xml"/><Relationship Id="rId4" Type="http://schemas.openxmlformats.org/officeDocument/2006/relationships/audio" Target="../media/media41.m4a"/></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82.bin"/><Relationship Id="rId13" Type="http://schemas.openxmlformats.org/officeDocument/2006/relationships/image" Target="../media/image32.wmf"/><Relationship Id="rId3" Type="http://schemas.microsoft.com/office/2007/relationships/media" Target="../media/media42.m4a"/><Relationship Id="rId7" Type="http://schemas.openxmlformats.org/officeDocument/2006/relationships/image" Target="../media/image82.wmf"/><Relationship Id="rId12" Type="http://schemas.openxmlformats.org/officeDocument/2006/relationships/oleObject" Target="../embeddings/oleObject84.bin"/><Relationship Id="rId2" Type="http://schemas.openxmlformats.org/officeDocument/2006/relationships/tags" Target="../tags/tag40.xml"/><Relationship Id="rId1" Type="http://schemas.openxmlformats.org/officeDocument/2006/relationships/vmlDrawing" Target="../drawings/vmlDrawing35.vml"/><Relationship Id="rId6" Type="http://schemas.openxmlformats.org/officeDocument/2006/relationships/oleObject" Target="../embeddings/oleObject81.bin"/><Relationship Id="rId11" Type="http://schemas.openxmlformats.org/officeDocument/2006/relationships/image" Target="../media/image83.wmf"/><Relationship Id="rId5" Type="http://schemas.openxmlformats.org/officeDocument/2006/relationships/slideLayout" Target="../slideLayouts/slideLayout2.xml"/><Relationship Id="rId10" Type="http://schemas.openxmlformats.org/officeDocument/2006/relationships/oleObject" Target="../embeddings/oleObject83.bin"/><Relationship Id="rId4" Type="http://schemas.openxmlformats.org/officeDocument/2006/relationships/audio" Target="../media/media42.m4a"/><Relationship Id="rId9" Type="http://schemas.openxmlformats.org/officeDocument/2006/relationships/image" Target="../media/image66.wmf"/><Relationship Id="rId1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audio" Target="../media/media43.m4a"/><Relationship Id="rId2" Type="http://schemas.microsoft.com/office/2007/relationships/media" Target="../media/media43.m4a"/><Relationship Id="rId1" Type="http://schemas.openxmlformats.org/officeDocument/2006/relationships/tags" Target="../tags/tag4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3.bin"/><Relationship Id="rId3" Type="http://schemas.microsoft.com/office/2007/relationships/media" Target="../media/media5.m4a"/><Relationship Id="rId7" Type="http://schemas.openxmlformats.org/officeDocument/2006/relationships/image" Target="../media/image10.w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5.m4a"/><Relationship Id="rId9" Type="http://schemas.openxmlformats.org/officeDocument/2006/relationships/image" Target="../media/image9.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5.bin"/><Relationship Id="rId3" Type="http://schemas.microsoft.com/office/2007/relationships/media" Target="../media/media6.m4a"/><Relationship Id="rId7" Type="http://schemas.openxmlformats.org/officeDocument/2006/relationships/image" Target="../media/image11.wmf"/><Relationship Id="rId12" Type="http://schemas.openxmlformats.org/officeDocument/2006/relationships/image" Target="../media/image8.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oleObject" Target="../embeddings/oleObject4.bin"/><Relationship Id="rId11" Type="http://schemas.openxmlformats.org/officeDocument/2006/relationships/image" Target="../media/image13.wmf"/><Relationship Id="rId5" Type="http://schemas.openxmlformats.org/officeDocument/2006/relationships/slideLayout" Target="../slideLayouts/slideLayout2.xml"/><Relationship Id="rId10" Type="http://schemas.openxmlformats.org/officeDocument/2006/relationships/oleObject" Target="../embeddings/oleObject6.bin"/><Relationship Id="rId4" Type="http://schemas.openxmlformats.org/officeDocument/2006/relationships/audio" Target="../media/media6.m4a"/><Relationship Id="rId9" Type="http://schemas.openxmlformats.org/officeDocument/2006/relationships/image" Target="../media/image12.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8.bin"/><Relationship Id="rId3" Type="http://schemas.microsoft.com/office/2007/relationships/media" Target="../media/media7.m4a"/><Relationship Id="rId7" Type="http://schemas.openxmlformats.org/officeDocument/2006/relationships/image" Target="../media/image14.wmf"/><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7.m4a"/><Relationship Id="rId9" Type="http://schemas.openxmlformats.org/officeDocument/2006/relationships/image" Target="../media/image15.wmf"/></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9.m4a"/><Relationship Id="rId7" Type="http://schemas.openxmlformats.org/officeDocument/2006/relationships/image" Target="../media/image16.wmf"/><Relationship Id="rId2" Type="http://schemas.openxmlformats.org/officeDocument/2006/relationships/tags" Target="../tags/tag7.xml"/><Relationship Id="rId1" Type="http://schemas.openxmlformats.org/officeDocument/2006/relationships/vmlDrawing" Target="../drawings/vmlDrawing5.vml"/><Relationship Id="rId6" Type="http://schemas.openxmlformats.org/officeDocument/2006/relationships/oleObject" Target="../embeddings/oleObject9.bin"/><Relationship Id="rId5" Type="http://schemas.openxmlformats.org/officeDocument/2006/relationships/slideLayout" Target="../slideLayouts/slideLayout2.xml"/><Relationship Id="rId4"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Approximating derivatives using interpolating polynomials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54F31ECA-A6C8-4A78-9F0D-BE62B3CF3C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1549"/>
    </mc:Choice>
    <mc:Fallback xmlns="">
      <p:transition spd="slow" advTm="11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Centered divided difference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Can we do better?</a:t>
            </a:r>
            <a:endParaRPr lang="en-US" i="1" baseline="-25000" dirty="0">
              <a:latin typeface="Times New Roman" panose="02020603050405020304" pitchFamily="18" charset="0"/>
            </a:endParaRPr>
          </a:p>
          <a:p>
            <a:pPr lvl="1"/>
            <a:r>
              <a:rPr lang="en-US" dirty="0"/>
              <a:t>Let us find an interpolating quadratic passing through </a:t>
            </a:r>
            <a:br>
              <a:rPr lang="en-US" dirty="0"/>
            </a:br>
            <a:r>
              <a:rPr lang="en-US" dirty="0"/>
              <a:t>the three points</a:t>
            </a:r>
          </a:p>
          <a:p>
            <a:pPr marL="0" indent="0" algn="ctr">
              <a:buNone/>
            </a:pP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f </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a:t>
            </a:r>
            <a:r>
              <a:rPr lang="en-US" dirty="0"/>
              <a:t>,</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a:latin typeface="Times New Roman" panose="02020603050405020304" pitchFamily="18" charset="0"/>
              </a:rPr>
              <a:t>f </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a:t>
            </a:r>
            <a:r>
              <a:rPr lang="en-US" dirty="0"/>
              <a:t> and </a:t>
            </a:r>
            <a:r>
              <a:rPr lang="en-US" dirty="0">
                <a:latin typeface="Times New Roman" panose="02020603050405020304" pitchFamily="18" charset="0"/>
              </a:rPr>
              <a:t>(</a:t>
            </a:r>
            <a:r>
              <a:rPr lang="en-US" i="1" dirty="0">
                <a:latin typeface="Times New Roman" panose="02020603050405020304" pitchFamily="18" charset="0"/>
              </a:rPr>
              <a:t>x</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x</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a:t>
            </a:r>
          </a:p>
          <a:p>
            <a:pPr lvl="1"/>
            <a:r>
              <a:rPr lang="en-US" dirty="0"/>
              <a:t>Finding this interpolating polynomial is more difficult,</a:t>
            </a:r>
            <a:br>
              <a:rPr lang="en-US" dirty="0"/>
            </a:br>
            <a:r>
              <a:rPr lang="en-US" dirty="0"/>
              <a:t>so we will shift but not scale</a:t>
            </a:r>
          </a:p>
          <a:p>
            <a:pPr lvl="2"/>
            <a:r>
              <a:rPr lang="en-US" dirty="0"/>
              <a:t>The derivative will change if  we scale</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10</a:t>
            </a:fld>
            <a:endParaRPr lang="en-CA"/>
          </a:p>
        </p:txBody>
      </p:sp>
      <p:sp>
        <p:nvSpPr>
          <p:cNvPr id="33" name="Freeform: Shape 32">
            <a:extLst>
              <a:ext uri="{FF2B5EF4-FFF2-40B4-BE49-F238E27FC236}">
                <a16:creationId xmlns:a16="http://schemas.microsoft.com/office/drawing/2014/main" id="{40194DA4-2FBD-4275-ADB0-A82387472914}"/>
              </a:ext>
            </a:extLst>
          </p:cNvPr>
          <p:cNvSpPr/>
          <p:nvPr/>
        </p:nvSpPr>
        <p:spPr>
          <a:xfrm>
            <a:off x="3210508" y="4022677"/>
            <a:ext cx="4471791" cy="1803748"/>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A43E8778-2D11-459B-931C-E44CF229E9F3}"/>
              </a:ext>
            </a:extLst>
          </p:cNvPr>
          <p:cNvCxnSpPr>
            <a:cxnSpLocks/>
          </p:cNvCxnSpPr>
          <p:nvPr/>
        </p:nvCxnSpPr>
        <p:spPr>
          <a:xfrm>
            <a:off x="727243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BF65A92-DE1F-44CF-9888-73DF3E1C5828}"/>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865BFE-E9A6-45FA-9544-51B51A32BA40}"/>
              </a:ext>
            </a:extLst>
          </p:cNvPr>
          <p:cNvCxnSpPr>
            <a:cxnSpLocks/>
          </p:cNvCxnSpPr>
          <p:nvPr/>
        </p:nvCxnSpPr>
        <p:spPr>
          <a:xfrm>
            <a:off x="6329921"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665CF6-0867-4FA3-B143-CD92E3DFAB5C}"/>
              </a:ext>
            </a:extLst>
          </p:cNvPr>
          <p:cNvCxnSpPr>
            <a:cxnSpLocks/>
          </p:cNvCxnSpPr>
          <p:nvPr/>
        </p:nvCxnSpPr>
        <p:spPr>
          <a:xfrm>
            <a:off x="633426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4A83870-8A49-4D93-86B0-51E24B6A4358}"/>
              </a:ext>
            </a:extLst>
          </p:cNvPr>
          <p:cNvCxnSpPr>
            <a:cxnSpLocks/>
          </p:cNvCxnSpPr>
          <p:nvPr/>
        </p:nvCxnSpPr>
        <p:spPr>
          <a:xfrm>
            <a:off x="539609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A1603F3-221A-42DB-A984-509FE16F72B6}"/>
              </a:ext>
            </a:extLst>
          </p:cNvPr>
          <p:cNvCxnSpPr>
            <a:cxnSpLocks/>
          </p:cNvCxnSpPr>
          <p:nvPr/>
        </p:nvCxnSpPr>
        <p:spPr>
          <a:xfrm>
            <a:off x="445792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0233B6B-8CEA-4126-AE61-7EBCBA912875}"/>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4D12FC77-7B12-4B10-90B3-CA7853AC2D33}"/>
              </a:ext>
            </a:extLst>
          </p:cNvPr>
          <p:cNvSpPr/>
          <p:nvPr/>
        </p:nvSpPr>
        <p:spPr>
          <a:xfrm>
            <a:off x="4412208" y="562604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7431AE2-ACB9-49A0-83FE-662287E0F0A6}"/>
              </a:ext>
            </a:extLst>
          </p:cNvPr>
          <p:cNvSpPr/>
          <p:nvPr/>
        </p:nvSpPr>
        <p:spPr>
          <a:xfrm>
            <a:off x="5354964" y="538435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EA67D62-AAE1-42A4-995F-EBBCEE99669B}"/>
              </a:ext>
            </a:extLst>
          </p:cNvPr>
          <p:cNvSpPr/>
          <p:nvPr/>
        </p:nvSpPr>
        <p:spPr>
          <a:xfrm>
            <a:off x="6297720" y="49329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3A034D47-2C25-4DF7-84F2-1DC90A6DFE69}"/>
              </a:ext>
            </a:extLst>
          </p:cNvPr>
          <p:cNvSpPr txBox="1"/>
          <p:nvPr/>
        </p:nvSpPr>
        <p:spPr>
          <a:xfrm>
            <a:off x="3946350" y="5156316"/>
            <a:ext cx="84830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B3E2372E-B37A-44C0-B217-958EB7B0728C}"/>
              </a:ext>
            </a:extLst>
          </p:cNvPr>
          <p:cNvSpPr txBox="1"/>
          <p:nvPr/>
        </p:nvSpPr>
        <p:spPr>
          <a:xfrm>
            <a:off x="4900449" y="4945249"/>
            <a:ext cx="67839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88ACC625-DD4E-47E4-870D-AB88A1445E46}"/>
              </a:ext>
            </a:extLst>
          </p:cNvPr>
          <p:cNvSpPr txBox="1"/>
          <p:nvPr/>
        </p:nvSpPr>
        <p:spPr>
          <a:xfrm>
            <a:off x="5706192" y="4454822"/>
            <a:ext cx="85953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62" name="TextBox 61">
            <a:extLst>
              <a:ext uri="{FF2B5EF4-FFF2-40B4-BE49-F238E27FC236}">
                <a16:creationId xmlns:a16="http://schemas.microsoft.com/office/drawing/2014/main" id="{2DE182EF-6908-4731-889D-6590BDC5CBC4}"/>
              </a:ext>
            </a:extLst>
          </p:cNvPr>
          <p:cNvSpPr txBox="1"/>
          <p:nvPr/>
        </p:nvSpPr>
        <p:spPr>
          <a:xfrm>
            <a:off x="7115985" y="6346145"/>
            <a:ext cx="554960"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63" name="TextBox 62">
            <a:extLst>
              <a:ext uri="{FF2B5EF4-FFF2-40B4-BE49-F238E27FC236}">
                <a16:creationId xmlns:a16="http://schemas.microsoft.com/office/drawing/2014/main" id="{3B1FAD5D-8CA3-406E-8D44-D88F3B0496B1}"/>
              </a:ext>
            </a:extLst>
          </p:cNvPr>
          <p:cNvSpPr txBox="1"/>
          <p:nvPr/>
        </p:nvSpPr>
        <p:spPr>
          <a:xfrm>
            <a:off x="6180681" y="6346145"/>
            <a:ext cx="3738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sp>
        <p:nvSpPr>
          <p:cNvPr id="64" name="TextBox 63">
            <a:extLst>
              <a:ext uri="{FF2B5EF4-FFF2-40B4-BE49-F238E27FC236}">
                <a16:creationId xmlns:a16="http://schemas.microsoft.com/office/drawing/2014/main" id="{9437C677-0D63-44B5-BED9-6438F43BB33C}"/>
              </a:ext>
            </a:extLst>
          </p:cNvPr>
          <p:cNvSpPr txBox="1"/>
          <p:nvPr/>
        </p:nvSpPr>
        <p:spPr>
          <a:xfrm>
            <a:off x="6177815" y="6346145"/>
            <a:ext cx="554960"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65" name="TextBox 64">
            <a:extLst>
              <a:ext uri="{FF2B5EF4-FFF2-40B4-BE49-F238E27FC236}">
                <a16:creationId xmlns:a16="http://schemas.microsoft.com/office/drawing/2014/main" id="{CCA04025-94A1-4BEE-A0A1-1939AB24B386}"/>
              </a:ext>
            </a:extLst>
          </p:cNvPr>
          <p:cNvSpPr txBox="1"/>
          <p:nvPr/>
        </p:nvSpPr>
        <p:spPr>
          <a:xfrm>
            <a:off x="5239645" y="6346145"/>
            <a:ext cx="3738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66" name="TextBox 65">
            <a:extLst>
              <a:ext uri="{FF2B5EF4-FFF2-40B4-BE49-F238E27FC236}">
                <a16:creationId xmlns:a16="http://schemas.microsoft.com/office/drawing/2014/main" id="{1F689AEB-2343-4B39-9CA3-B1E53491772E}"/>
              </a:ext>
            </a:extLst>
          </p:cNvPr>
          <p:cNvSpPr txBox="1"/>
          <p:nvPr/>
        </p:nvSpPr>
        <p:spPr>
          <a:xfrm>
            <a:off x="4301475" y="6346145"/>
            <a:ext cx="543739"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67" name="TextBox 66">
            <a:extLst>
              <a:ext uri="{FF2B5EF4-FFF2-40B4-BE49-F238E27FC236}">
                <a16:creationId xmlns:a16="http://schemas.microsoft.com/office/drawing/2014/main" id="{10C8CAC7-1654-4B88-A31C-F68435067037}"/>
              </a:ext>
            </a:extLst>
          </p:cNvPr>
          <p:cNvSpPr txBox="1"/>
          <p:nvPr/>
        </p:nvSpPr>
        <p:spPr>
          <a:xfrm>
            <a:off x="3363305" y="6346145"/>
            <a:ext cx="543739"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pic>
        <p:nvPicPr>
          <p:cNvPr id="8" name="Audio 7">
            <a:hlinkClick r:id="" action="ppaction://media"/>
            <a:extLst>
              <a:ext uri="{FF2B5EF4-FFF2-40B4-BE49-F238E27FC236}">
                <a16:creationId xmlns:a16="http://schemas.microsoft.com/office/drawing/2014/main" id="{56775DFD-276E-484B-8F68-257DB4D8619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65889994"/>
      </p:ext>
    </p:extLst>
  </p:cSld>
  <p:clrMapOvr>
    <a:masterClrMapping/>
  </p:clrMapOvr>
  <mc:AlternateContent xmlns:mc="http://schemas.openxmlformats.org/markup-compatibility/2006" xmlns:p14="http://schemas.microsoft.com/office/powerpoint/2010/main">
    <mc:Choice Requires="p14">
      <p:transition spd="slow" p14:dur="2000" advTm="54270"/>
    </mc:Choice>
    <mc:Fallback xmlns="">
      <p:transition spd="slow" advTm="54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Centered divided difference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Shifting to </a:t>
            </a:r>
            <a:r>
              <a:rPr lang="en-US" i="1" dirty="0">
                <a:latin typeface="Times New Roman" panose="02020603050405020304" pitchFamily="18" charset="0"/>
              </a:rPr>
              <a:t>x</a:t>
            </a:r>
            <a:r>
              <a:rPr lang="en-US" dirty="0">
                <a:latin typeface="Times New Roman" panose="02020603050405020304" pitchFamily="18" charset="0"/>
              </a:rPr>
              <a:t> = 0</a:t>
            </a:r>
            <a:r>
              <a:rPr lang="en-US" dirty="0"/>
              <a:t>, we subtract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t> from each </a:t>
            </a:r>
            <a:r>
              <a:rPr lang="en-US" i="1" dirty="0">
                <a:latin typeface="Times New Roman" panose="02020603050405020304" pitchFamily="18" charset="0"/>
              </a:rPr>
              <a:t>x</a:t>
            </a:r>
            <a:r>
              <a:rPr lang="en-US" dirty="0"/>
              <a:t>-value</a:t>
            </a:r>
            <a:endParaRPr lang="en-US" i="1" baseline="-25000" dirty="0">
              <a:latin typeface="Times New Roman" panose="02020603050405020304" pitchFamily="18" charset="0"/>
            </a:endParaRPr>
          </a:p>
          <a:p>
            <a:pPr lvl="1"/>
            <a:r>
              <a:rPr lang="en-US" dirty="0"/>
              <a:t>Thus, we will interpolate</a:t>
            </a:r>
          </a:p>
          <a:p>
            <a:pPr marL="0" indent="0" algn="ctr">
              <a:buNone/>
            </a:pPr>
            <a:r>
              <a:rPr lang="en-US" dirty="0">
                <a:latin typeface="Times New Roman" panose="02020603050405020304" pitchFamily="18" charset="0"/>
              </a:rPr>
              <a:t>(</a:t>
            </a:r>
            <a:r>
              <a:rPr lang="en-US" i="1" dirty="0">
                <a:latin typeface="Times New Roman" panose="02020603050405020304" pitchFamily="18" charset="0"/>
              </a:rPr>
              <a:t>–h,</a:t>
            </a:r>
            <a:r>
              <a:rPr lang="en-US" dirty="0">
                <a:latin typeface="Times New Roman" panose="02020603050405020304" pitchFamily="18" charset="0"/>
              </a:rPr>
              <a:t> </a:t>
            </a:r>
            <a:r>
              <a:rPr lang="en-US" i="1" dirty="0">
                <a:latin typeface="Times New Roman" panose="02020603050405020304" pitchFamily="18" charset="0"/>
              </a:rPr>
              <a:t>f </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a:t>
            </a:r>
            <a:r>
              <a:rPr lang="en-US" dirty="0"/>
              <a:t>,</a:t>
            </a:r>
            <a:r>
              <a:rPr lang="en-US" dirty="0">
                <a:latin typeface="Times New Roman" panose="02020603050405020304" pitchFamily="18" charset="0"/>
              </a:rPr>
              <a:t> (0, </a:t>
            </a:r>
            <a:r>
              <a:rPr lang="en-US" i="1" dirty="0">
                <a:latin typeface="Times New Roman" panose="02020603050405020304" pitchFamily="18" charset="0"/>
              </a:rPr>
              <a:t>f </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a:t>
            </a:r>
            <a:r>
              <a:rPr lang="en-US" dirty="0"/>
              <a:t> and </a:t>
            </a:r>
            <a:r>
              <a:rPr lang="en-US" dirty="0">
                <a:latin typeface="Times New Roman" panose="02020603050405020304" pitchFamily="18" charset="0"/>
              </a:rPr>
              <a:t>(</a:t>
            </a:r>
            <a:r>
              <a:rPr lang="en-US" i="1" dirty="0">
                <a:latin typeface="Times New Roman" panose="02020603050405020304" pitchFamily="18" charset="0"/>
              </a:rPr>
              <a:t>h</a:t>
            </a:r>
            <a:r>
              <a:rPr lang="en-US" dirty="0">
                <a:latin typeface="Times New Roman" panose="02020603050405020304" pitchFamily="18" charset="0"/>
              </a:rPr>
              <a:t>,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x</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a:t>
            </a:r>
          </a:p>
          <a:p>
            <a:pPr lvl="1"/>
            <a:r>
              <a:rPr lang="en-US" dirty="0">
                <a:latin typeface="Times New Roman" panose="02020603050405020304" pitchFamily="18" charset="0"/>
              </a:rPr>
              <a:t>Thus, we will:</a:t>
            </a:r>
          </a:p>
          <a:p>
            <a:pPr lvl="2"/>
            <a:r>
              <a:rPr lang="en-US" dirty="0">
                <a:latin typeface="Times New Roman" panose="02020603050405020304" pitchFamily="18" charset="0"/>
              </a:rPr>
              <a:t>Find the interpolating polynomial</a:t>
            </a:r>
          </a:p>
          <a:p>
            <a:pPr lvl="2"/>
            <a:r>
              <a:rPr lang="en-US" dirty="0">
                <a:latin typeface="Times New Roman" panose="02020603050405020304" pitchFamily="18" charset="0"/>
              </a:rPr>
              <a:t>Differentiate it</a:t>
            </a:r>
          </a:p>
          <a:p>
            <a:pPr lvl="2"/>
            <a:r>
              <a:rPr lang="en-US" dirty="0">
                <a:latin typeface="Times New Roman" panose="02020603050405020304" pitchFamily="18" charset="0"/>
              </a:rPr>
              <a:t>Evaluate the derivative at </a:t>
            </a:r>
            <a:r>
              <a:rPr lang="en-US" i="1" dirty="0">
                <a:latin typeface="Times New Roman" panose="02020603050405020304" pitchFamily="18" charset="0"/>
              </a:rPr>
              <a:t>x</a:t>
            </a:r>
            <a:r>
              <a:rPr lang="en-US" dirty="0">
                <a:latin typeface="Times New Roman" panose="02020603050405020304" pitchFamily="18" charset="0"/>
              </a:rPr>
              <a:t> = 0</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11</a:t>
            </a:fld>
            <a:endParaRPr lang="en-CA"/>
          </a:p>
        </p:txBody>
      </p:sp>
      <p:sp>
        <p:nvSpPr>
          <p:cNvPr id="33" name="Freeform: Shape 32">
            <a:extLst>
              <a:ext uri="{FF2B5EF4-FFF2-40B4-BE49-F238E27FC236}">
                <a16:creationId xmlns:a16="http://schemas.microsoft.com/office/drawing/2014/main" id="{40194DA4-2FBD-4275-ADB0-A82387472914}"/>
              </a:ext>
            </a:extLst>
          </p:cNvPr>
          <p:cNvSpPr/>
          <p:nvPr/>
        </p:nvSpPr>
        <p:spPr>
          <a:xfrm>
            <a:off x="3210508" y="4022677"/>
            <a:ext cx="4471791" cy="1803748"/>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A43E8778-2D11-459B-931C-E44CF229E9F3}"/>
              </a:ext>
            </a:extLst>
          </p:cNvPr>
          <p:cNvCxnSpPr>
            <a:cxnSpLocks/>
          </p:cNvCxnSpPr>
          <p:nvPr/>
        </p:nvCxnSpPr>
        <p:spPr>
          <a:xfrm>
            <a:off x="727243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BF65A92-DE1F-44CF-9888-73DF3E1C5828}"/>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865BFE-E9A6-45FA-9544-51B51A32BA40}"/>
              </a:ext>
            </a:extLst>
          </p:cNvPr>
          <p:cNvCxnSpPr>
            <a:cxnSpLocks/>
          </p:cNvCxnSpPr>
          <p:nvPr/>
        </p:nvCxnSpPr>
        <p:spPr>
          <a:xfrm>
            <a:off x="6329921"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665CF6-0867-4FA3-B143-CD92E3DFAB5C}"/>
              </a:ext>
            </a:extLst>
          </p:cNvPr>
          <p:cNvCxnSpPr>
            <a:cxnSpLocks/>
          </p:cNvCxnSpPr>
          <p:nvPr/>
        </p:nvCxnSpPr>
        <p:spPr>
          <a:xfrm>
            <a:off x="633426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4A83870-8A49-4D93-86B0-51E24B6A4358}"/>
              </a:ext>
            </a:extLst>
          </p:cNvPr>
          <p:cNvCxnSpPr>
            <a:cxnSpLocks/>
          </p:cNvCxnSpPr>
          <p:nvPr/>
        </p:nvCxnSpPr>
        <p:spPr>
          <a:xfrm>
            <a:off x="539609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A1603F3-221A-42DB-A984-509FE16F72B6}"/>
              </a:ext>
            </a:extLst>
          </p:cNvPr>
          <p:cNvCxnSpPr>
            <a:cxnSpLocks/>
          </p:cNvCxnSpPr>
          <p:nvPr/>
        </p:nvCxnSpPr>
        <p:spPr>
          <a:xfrm>
            <a:off x="445792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0233B6B-8CEA-4126-AE61-7EBCBA912875}"/>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4D12FC77-7B12-4B10-90B3-CA7853AC2D33}"/>
              </a:ext>
            </a:extLst>
          </p:cNvPr>
          <p:cNvSpPr/>
          <p:nvPr/>
        </p:nvSpPr>
        <p:spPr>
          <a:xfrm>
            <a:off x="4412208" y="562604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7431AE2-ACB9-49A0-83FE-662287E0F0A6}"/>
              </a:ext>
            </a:extLst>
          </p:cNvPr>
          <p:cNvSpPr/>
          <p:nvPr/>
        </p:nvSpPr>
        <p:spPr>
          <a:xfrm>
            <a:off x="5354964" y="538435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EA67D62-AAE1-42A4-995F-EBBCEE99669B}"/>
              </a:ext>
            </a:extLst>
          </p:cNvPr>
          <p:cNvSpPr/>
          <p:nvPr/>
        </p:nvSpPr>
        <p:spPr>
          <a:xfrm>
            <a:off x="6297720" y="49329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3A034D47-2C25-4DF7-84F2-1DC90A6DFE69}"/>
              </a:ext>
            </a:extLst>
          </p:cNvPr>
          <p:cNvSpPr txBox="1"/>
          <p:nvPr/>
        </p:nvSpPr>
        <p:spPr>
          <a:xfrm>
            <a:off x="3946350" y="5156316"/>
            <a:ext cx="84830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B3E2372E-B37A-44C0-B217-958EB7B0728C}"/>
              </a:ext>
            </a:extLst>
          </p:cNvPr>
          <p:cNvSpPr txBox="1"/>
          <p:nvPr/>
        </p:nvSpPr>
        <p:spPr>
          <a:xfrm>
            <a:off x="4900449" y="4945249"/>
            <a:ext cx="67839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88ACC625-DD4E-47E4-870D-AB88A1445E46}"/>
              </a:ext>
            </a:extLst>
          </p:cNvPr>
          <p:cNvSpPr txBox="1"/>
          <p:nvPr/>
        </p:nvSpPr>
        <p:spPr>
          <a:xfrm>
            <a:off x="5706192" y="4454822"/>
            <a:ext cx="85953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63" name="TextBox 62">
            <a:extLst>
              <a:ext uri="{FF2B5EF4-FFF2-40B4-BE49-F238E27FC236}">
                <a16:creationId xmlns:a16="http://schemas.microsoft.com/office/drawing/2014/main" id="{3B1FAD5D-8CA3-406E-8D44-D88F3B0496B1}"/>
              </a:ext>
            </a:extLst>
          </p:cNvPr>
          <p:cNvSpPr txBox="1"/>
          <p:nvPr/>
        </p:nvSpPr>
        <p:spPr>
          <a:xfrm>
            <a:off x="6180681" y="6346145"/>
            <a:ext cx="3738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graphicFrame>
        <p:nvGraphicFramePr>
          <p:cNvPr id="68" name="Object 67">
            <a:extLst>
              <a:ext uri="{FF2B5EF4-FFF2-40B4-BE49-F238E27FC236}">
                <a16:creationId xmlns:a16="http://schemas.microsoft.com/office/drawing/2014/main" id="{FA4E217E-46B3-4272-BB94-4DD4FFF44C03}"/>
              </a:ext>
            </a:extLst>
          </p:cNvPr>
          <p:cNvGraphicFramePr>
            <a:graphicFrameLocks noChangeAspect="1"/>
          </p:cNvGraphicFramePr>
          <p:nvPr>
            <p:extLst>
              <p:ext uri="{D42A27DB-BD31-4B8C-83A1-F6EECF244321}">
                <p14:modId xmlns:p14="http://schemas.microsoft.com/office/powerpoint/2010/main" val="2237461183"/>
              </p:ext>
            </p:extLst>
          </p:nvPr>
        </p:nvGraphicFramePr>
        <p:xfrm>
          <a:off x="68398" y="4914504"/>
          <a:ext cx="3087039" cy="1187485"/>
        </p:xfrm>
        <a:graphic>
          <a:graphicData uri="http://schemas.openxmlformats.org/presentationml/2006/ole">
            <mc:AlternateContent xmlns:mc="http://schemas.openxmlformats.org/markup-compatibility/2006">
              <mc:Choice xmlns:v="urn:schemas-microsoft-com:vml" Requires="v">
                <p:oleObj spid="_x0000_s6146" name="Equation" r:id="rId6" imgW="1917360" imgH="736560" progId="Equation.DSMT4">
                  <p:embed/>
                </p:oleObj>
              </mc:Choice>
              <mc:Fallback>
                <p:oleObj name="Equation" r:id="rId6" imgW="1917360" imgH="736560" progId="Equation.DSMT4">
                  <p:embed/>
                  <p:pic>
                    <p:nvPicPr>
                      <p:cNvPr id="30" name="Object 29">
                        <a:extLst>
                          <a:ext uri="{FF2B5EF4-FFF2-40B4-BE49-F238E27FC236}">
                            <a16:creationId xmlns:a16="http://schemas.microsoft.com/office/drawing/2014/main" id="{AF30771F-728A-4C18-A882-2584F69FBA08}"/>
                          </a:ext>
                        </a:extLst>
                      </p:cNvPr>
                      <p:cNvPicPr/>
                      <p:nvPr/>
                    </p:nvPicPr>
                    <p:blipFill>
                      <a:blip r:embed="rId7"/>
                      <a:stretch>
                        <a:fillRect/>
                      </a:stretch>
                    </p:blipFill>
                    <p:spPr>
                      <a:xfrm>
                        <a:off x="68398" y="4914504"/>
                        <a:ext cx="3087039" cy="1187485"/>
                      </a:xfrm>
                      <a:prstGeom prst="rect">
                        <a:avLst/>
                      </a:prstGeom>
                    </p:spPr>
                  </p:pic>
                </p:oleObj>
              </mc:Fallback>
            </mc:AlternateContent>
          </a:graphicData>
        </a:graphic>
      </p:graphicFrame>
      <p:sp>
        <p:nvSpPr>
          <p:cNvPr id="69" name="TextBox 68">
            <a:extLst>
              <a:ext uri="{FF2B5EF4-FFF2-40B4-BE49-F238E27FC236}">
                <a16:creationId xmlns:a16="http://schemas.microsoft.com/office/drawing/2014/main" id="{0D775AB5-23B3-47C7-97C2-A8BB9CE8F4EC}"/>
              </a:ext>
            </a:extLst>
          </p:cNvPr>
          <p:cNvSpPr txBox="1"/>
          <p:nvPr/>
        </p:nvSpPr>
        <p:spPr>
          <a:xfrm>
            <a:off x="7115985"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a:t>
            </a:r>
            <a:r>
              <a:rPr lang="en-US" sz="2000" i="1" dirty="0">
                <a:solidFill>
                  <a:schemeClr val="bg1"/>
                </a:solidFill>
                <a:latin typeface="Times New Roman" panose="02020603050405020304" pitchFamily="18" charset="0"/>
                <a:cs typeface="Times New Roman" panose="02020603050405020304" pitchFamily="18" charset="0"/>
              </a:rPr>
              <a:t>h</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70" name="TextBox 69">
            <a:extLst>
              <a:ext uri="{FF2B5EF4-FFF2-40B4-BE49-F238E27FC236}">
                <a16:creationId xmlns:a16="http://schemas.microsoft.com/office/drawing/2014/main" id="{62D2FC6D-CA2E-4838-969E-68DFC2701AED}"/>
              </a:ext>
            </a:extLst>
          </p:cNvPr>
          <p:cNvSpPr txBox="1"/>
          <p:nvPr/>
        </p:nvSpPr>
        <p:spPr>
          <a:xfrm>
            <a:off x="6177815" y="6346145"/>
            <a:ext cx="312906"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h</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sp>
        <p:nvSpPr>
          <p:cNvPr id="71" name="TextBox 70">
            <a:extLst>
              <a:ext uri="{FF2B5EF4-FFF2-40B4-BE49-F238E27FC236}">
                <a16:creationId xmlns:a16="http://schemas.microsoft.com/office/drawing/2014/main" id="{BE488B93-F710-49DA-80F3-0D7F3B4DF438}"/>
              </a:ext>
            </a:extLst>
          </p:cNvPr>
          <p:cNvSpPr txBox="1"/>
          <p:nvPr/>
        </p:nvSpPr>
        <p:spPr>
          <a:xfrm>
            <a:off x="5239645" y="6346145"/>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72" name="TextBox 71">
            <a:extLst>
              <a:ext uri="{FF2B5EF4-FFF2-40B4-BE49-F238E27FC236}">
                <a16:creationId xmlns:a16="http://schemas.microsoft.com/office/drawing/2014/main" id="{19BCEDFC-BCA5-497E-93FD-B7F92EF581C3}"/>
              </a:ext>
            </a:extLst>
          </p:cNvPr>
          <p:cNvSpPr txBox="1"/>
          <p:nvPr/>
        </p:nvSpPr>
        <p:spPr>
          <a:xfrm>
            <a:off x="4167251"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a:t>
            </a:r>
            <a:r>
              <a:rPr lang="en-US" sz="2000" i="1" dirty="0">
                <a:solidFill>
                  <a:schemeClr val="bg1"/>
                </a:solidFill>
                <a:latin typeface="Times New Roman" panose="02020603050405020304" pitchFamily="18" charset="0"/>
                <a:cs typeface="Times New Roman" panose="02020603050405020304" pitchFamily="18" charset="0"/>
              </a:rPr>
              <a:t>h</a:t>
            </a:r>
          </a:p>
        </p:txBody>
      </p:sp>
      <p:sp>
        <p:nvSpPr>
          <p:cNvPr id="73" name="TextBox 72">
            <a:extLst>
              <a:ext uri="{FF2B5EF4-FFF2-40B4-BE49-F238E27FC236}">
                <a16:creationId xmlns:a16="http://schemas.microsoft.com/office/drawing/2014/main" id="{9FB668BF-3938-4E25-A4B1-8E2D232D8707}"/>
              </a:ext>
            </a:extLst>
          </p:cNvPr>
          <p:cNvSpPr txBox="1"/>
          <p:nvPr/>
        </p:nvSpPr>
        <p:spPr>
          <a:xfrm>
            <a:off x="3178747" y="6346145"/>
            <a:ext cx="56938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a:t>
            </a:r>
            <a:r>
              <a:rPr lang="en-US" sz="2000" i="1" dirty="0">
                <a:solidFill>
                  <a:schemeClr val="bg1"/>
                </a:solidFill>
                <a:latin typeface="Times New Roman" panose="02020603050405020304" pitchFamily="18" charset="0"/>
                <a:cs typeface="Times New Roman" panose="02020603050405020304" pitchFamily="18" charset="0"/>
              </a:rPr>
              <a:t>h</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9" name="Audio 8">
            <a:hlinkClick r:id="" action="ppaction://media"/>
            <a:extLst>
              <a:ext uri="{FF2B5EF4-FFF2-40B4-BE49-F238E27FC236}">
                <a16:creationId xmlns:a16="http://schemas.microsoft.com/office/drawing/2014/main" id="{08985DC2-0E08-4921-B57A-DF5C105AC22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839833722"/>
      </p:ext>
    </p:extLst>
  </p:cSld>
  <p:clrMapOvr>
    <a:masterClrMapping/>
  </p:clrMapOvr>
  <mc:AlternateContent xmlns:mc="http://schemas.openxmlformats.org/markup-compatibility/2006" xmlns:p14="http://schemas.microsoft.com/office/powerpoint/2010/main">
    <mc:Choice Requires="p14">
      <p:transition spd="slow" p14:dur="2000" advTm="75840"/>
    </mc:Choice>
    <mc:Fallback xmlns="">
      <p:transition spd="slow" advTm="75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Centered divided difference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Thus, we find:</a:t>
            </a:r>
            <a:endParaRPr lang="en-US" i="1" baseline="-25000" dirty="0">
              <a:latin typeface="Times New Roman" panose="02020603050405020304" pitchFamily="18" charset="0"/>
            </a:endParaRPr>
          </a:p>
          <a:p>
            <a:pPr lvl="1"/>
            <a:endParaRPr lang="en-US" sz="1600" dirty="0">
              <a:latin typeface="Times New Roman" panose="02020603050405020304" pitchFamily="18" charset="0"/>
            </a:endParaRPr>
          </a:p>
          <a:p>
            <a:pPr lvl="1"/>
            <a:endParaRPr lang="en-US" sz="1600" dirty="0"/>
          </a:p>
          <a:p>
            <a:pPr lvl="1"/>
            <a:r>
              <a:rPr lang="en-US" dirty="0"/>
              <a:t>Differentiating this with respect to</a:t>
            </a:r>
            <a:r>
              <a:rPr lang="en-US" dirty="0">
                <a:latin typeface="Times New Roman" panose="02020603050405020304" pitchFamily="18" charset="0"/>
              </a:rPr>
              <a:t> </a:t>
            </a:r>
            <a:r>
              <a:rPr lang="en-US" i="1" dirty="0">
                <a:latin typeface="Times New Roman" panose="02020603050405020304" pitchFamily="18" charset="0"/>
              </a:rPr>
              <a:t>x</a:t>
            </a:r>
            <a:r>
              <a:rPr lang="en-US" dirty="0"/>
              <a:t>, we get</a:t>
            </a:r>
          </a:p>
          <a:p>
            <a:endParaRPr lang="en-US" sz="1600" dirty="0"/>
          </a:p>
          <a:p>
            <a:endParaRPr lang="en-US" sz="1600" dirty="0"/>
          </a:p>
          <a:p>
            <a:pPr lvl="1"/>
            <a:r>
              <a:rPr lang="en-US" dirty="0"/>
              <a:t>Evaluating this at </a:t>
            </a:r>
            <a:r>
              <a:rPr lang="en-US" i="1" dirty="0">
                <a:latin typeface="Times New Roman" panose="02020603050405020304" pitchFamily="18" charset="0"/>
              </a:rPr>
              <a:t>x</a:t>
            </a:r>
            <a:r>
              <a:rPr lang="en-US" dirty="0">
                <a:latin typeface="Times New Roman" panose="02020603050405020304" pitchFamily="18" charset="0"/>
              </a:rPr>
              <a:t> = 0</a:t>
            </a:r>
            <a:r>
              <a:rPr lang="en-US" dirty="0"/>
              <a:t>, we get</a:t>
            </a:r>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12</a:t>
            </a:fld>
            <a:endParaRPr lang="en-CA"/>
          </a:p>
        </p:txBody>
      </p:sp>
      <p:sp>
        <p:nvSpPr>
          <p:cNvPr id="33" name="Freeform: Shape 32">
            <a:extLst>
              <a:ext uri="{FF2B5EF4-FFF2-40B4-BE49-F238E27FC236}">
                <a16:creationId xmlns:a16="http://schemas.microsoft.com/office/drawing/2014/main" id="{40194DA4-2FBD-4275-ADB0-A82387472914}"/>
              </a:ext>
            </a:extLst>
          </p:cNvPr>
          <p:cNvSpPr/>
          <p:nvPr/>
        </p:nvSpPr>
        <p:spPr>
          <a:xfrm>
            <a:off x="3210508" y="4022677"/>
            <a:ext cx="4471791" cy="1803748"/>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A43E8778-2D11-459B-931C-E44CF229E9F3}"/>
              </a:ext>
            </a:extLst>
          </p:cNvPr>
          <p:cNvCxnSpPr>
            <a:cxnSpLocks/>
          </p:cNvCxnSpPr>
          <p:nvPr/>
        </p:nvCxnSpPr>
        <p:spPr>
          <a:xfrm>
            <a:off x="727243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8B2941D-1ED8-48DB-8921-0CFD8DEE85E7}"/>
              </a:ext>
            </a:extLst>
          </p:cNvPr>
          <p:cNvSpPr txBox="1"/>
          <p:nvPr/>
        </p:nvSpPr>
        <p:spPr>
          <a:xfrm>
            <a:off x="7115985"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a:t>
            </a:r>
            <a:r>
              <a:rPr lang="en-US" sz="2000" i="1" dirty="0">
                <a:solidFill>
                  <a:schemeClr val="bg1"/>
                </a:solidFill>
                <a:latin typeface="Times New Roman" panose="02020603050405020304" pitchFamily="18" charset="0"/>
                <a:cs typeface="Times New Roman" panose="02020603050405020304" pitchFamily="18" charset="0"/>
              </a:rPr>
              <a:t>h</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37" name="Straight Connector 36">
            <a:extLst>
              <a:ext uri="{FF2B5EF4-FFF2-40B4-BE49-F238E27FC236}">
                <a16:creationId xmlns:a16="http://schemas.microsoft.com/office/drawing/2014/main" id="{3BF65A92-DE1F-44CF-9888-73DF3E1C5828}"/>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865BFE-E9A6-45FA-9544-51B51A32BA40}"/>
              </a:ext>
            </a:extLst>
          </p:cNvPr>
          <p:cNvCxnSpPr>
            <a:cxnSpLocks/>
          </p:cNvCxnSpPr>
          <p:nvPr/>
        </p:nvCxnSpPr>
        <p:spPr>
          <a:xfrm>
            <a:off x="6329921"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665CF6-0867-4FA3-B143-CD92E3DFAB5C}"/>
              </a:ext>
            </a:extLst>
          </p:cNvPr>
          <p:cNvCxnSpPr>
            <a:cxnSpLocks/>
          </p:cNvCxnSpPr>
          <p:nvPr/>
        </p:nvCxnSpPr>
        <p:spPr>
          <a:xfrm>
            <a:off x="633426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BD8E34C-ADE2-41EE-B585-80C527A51D05}"/>
              </a:ext>
            </a:extLst>
          </p:cNvPr>
          <p:cNvSpPr txBox="1"/>
          <p:nvPr/>
        </p:nvSpPr>
        <p:spPr>
          <a:xfrm>
            <a:off x="6177815" y="6346145"/>
            <a:ext cx="312906"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h</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cxnSp>
        <p:nvCxnSpPr>
          <p:cNvPr id="42" name="Straight Connector 41">
            <a:extLst>
              <a:ext uri="{FF2B5EF4-FFF2-40B4-BE49-F238E27FC236}">
                <a16:creationId xmlns:a16="http://schemas.microsoft.com/office/drawing/2014/main" id="{44A83870-8A49-4D93-86B0-51E24B6A4358}"/>
              </a:ext>
            </a:extLst>
          </p:cNvPr>
          <p:cNvCxnSpPr>
            <a:cxnSpLocks/>
          </p:cNvCxnSpPr>
          <p:nvPr/>
        </p:nvCxnSpPr>
        <p:spPr>
          <a:xfrm>
            <a:off x="539609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EDDA569-7926-45D5-A3E7-0E174115CD1A}"/>
              </a:ext>
            </a:extLst>
          </p:cNvPr>
          <p:cNvSpPr txBox="1"/>
          <p:nvPr/>
        </p:nvSpPr>
        <p:spPr>
          <a:xfrm>
            <a:off x="5239645" y="6346145"/>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4" name="Straight Connector 43">
            <a:extLst>
              <a:ext uri="{FF2B5EF4-FFF2-40B4-BE49-F238E27FC236}">
                <a16:creationId xmlns:a16="http://schemas.microsoft.com/office/drawing/2014/main" id="{DA1603F3-221A-42DB-A984-509FE16F72B6}"/>
              </a:ext>
            </a:extLst>
          </p:cNvPr>
          <p:cNvCxnSpPr>
            <a:cxnSpLocks/>
          </p:cNvCxnSpPr>
          <p:nvPr/>
        </p:nvCxnSpPr>
        <p:spPr>
          <a:xfrm>
            <a:off x="445792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0233B6B-8CEA-4126-AE61-7EBCBA912875}"/>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4D12FC77-7B12-4B10-90B3-CA7853AC2D33}"/>
              </a:ext>
            </a:extLst>
          </p:cNvPr>
          <p:cNvSpPr/>
          <p:nvPr/>
        </p:nvSpPr>
        <p:spPr>
          <a:xfrm>
            <a:off x="4412208" y="562604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7431AE2-ACB9-49A0-83FE-662287E0F0A6}"/>
              </a:ext>
            </a:extLst>
          </p:cNvPr>
          <p:cNvSpPr/>
          <p:nvPr/>
        </p:nvSpPr>
        <p:spPr>
          <a:xfrm>
            <a:off x="5354964" y="538435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EA67D62-AAE1-42A4-995F-EBBCEE99669B}"/>
              </a:ext>
            </a:extLst>
          </p:cNvPr>
          <p:cNvSpPr/>
          <p:nvPr/>
        </p:nvSpPr>
        <p:spPr>
          <a:xfrm>
            <a:off x="6297720" y="49329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3A034D47-2C25-4DF7-84F2-1DC90A6DFE69}"/>
              </a:ext>
            </a:extLst>
          </p:cNvPr>
          <p:cNvSpPr txBox="1"/>
          <p:nvPr/>
        </p:nvSpPr>
        <p:spPr>
          <a:xfrm>
            <a:off x="3946350" y="5156316"/>
            <a:ext cx="84830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B3E2372E-B37A-44C0-B217-958EB7B0728C}"/>
              </a:ext>
            </a:extLst>
          </p:cNvPr>
          <p:cNvSpPr txBox="1"/>
          <p:nvPr/>
        </p:nvSpPr>
        <p:spPr>
          <a:xfrm>
            <a:off x="4900449" y="4945249"/>
            <a:ext cx="67839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88ACC625-DD4E-47E4-870D-AB88A1445E46}"/>
              </a:ext>
            </a:extLst>
          </p:cNvPr>
          <p:cNvSpPr txBox="1"/>
          <p:nvPr/>
        </p:nvSpPr>
        <p:spPr>
          <a:xfrm>
            <a:off x="5706192" y="4454822"/>
            <a:ext cx="85953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graphicFrame>
        <p:nvGraphicFramePr>
          <p:cNvPr id="32" name="Object 31">
            <a:extLst>
              <a:ext uri="{FF2B5EF4-FFF2-40B4-BE49-F238E27FC236}">
                <a16:creationId xmlns:a16="http://schemas.microsoft.com/office/drawing/2014/main" id="{B0891421-32A7-4BE1-A54B-CB14B63F6B9C}"/>
              </a:ext>
            </a:extLst>
          </p:cNvPr>
          <p:cNvGraphicFramePr>
            <a:graphicFrameLocks noChangeAspect="1"/>
          </p:cNvGraphicFramePr>
          <p:nvPr>
            <p:extLst>
              <p:ext uri="{D42A27DB-BD31-4B8C-83A1-F6EECF244321}">
                <p14:modId xmlns:p14="http://schemas.microsoft.com/office/powerpoint/2010/main" val="2703594708"/>
              </p:ext>
            </p:extLst>
          </p:nvPr>
        </p:nvGraphicFramePr>
        <p:xfrm>
          <a:off x="1787934" y="1934947"/>
          <a:ext cx="6013450" cy="676275"/>
        </p:xfrm>
        <a:graphic>
          <a:graphicData uri="http://schemas.openxmlformats.org/presentationml/2006/ole">
            <mc:AlternateContent xmlns:mc="http://schemas.openxmlformats.org/markup-compatibility/2006">
              <mc:Choice xmlns:v="urn:schemas-microsoft-com:vml" Requires="v">
                <p:oleObj spid="_x0000_s7170" name="Equation" r:id="rId6" imgW="3733560" imgH="419040" progId="Equation.DSMT4">
                  <p:embed/>
                </p:oleObj>
              </mc:Choice>
              <mc:Fallback>
                <p:oleObj name="Equation" r:id="rId6" imgW="3733560" imgH="419040" progId="Equation.DSMT4">
                  <p:embed/>
                  <p:pic>
                    <p:nvPicPr>
                      <p:cNvPr id="32" name="Object 31">
                        <a:extLst>
                          <a:ext uri="{FF2B5EF4-FFF2-40B4-BE49-F238E27FC236}">
                            <a16:creationId xmlns:a16="http://schemas.microsoft.com/office/drawing/2014/main" id="{B0891421-32A7-4BE1-A54B-CB14B63F6B9C}"/>
                          </a:ext>
                        </a:extLst>
                      </p:cNvPr>
                      <p:cNvPicPr/>
                      <p:nvPr/>
                    </p:nvPicPr>
                    <p:blipFill>
                      <a:blip r:embed="rId7"/>
                      <a:stretch>
                        <a:fillRect/>
                      </a:stretch>
                    </p:blipFill>
                    <p:spPr>
                      <a:xfrm>
                        <a:off x="1787934" y="1934947"/>
                        <a:ext cx="6013450" cy="676275"/>
                      </a:xfrm>
                      <a:prstGeom prst="rect">
                        <a:avLst/>
                      </a:prstGeom>
                    </p:spPr>
                  </p:pic>
                </p:oleObj>
              </mc:Fallback>
            </mc:AlternateContent>
          </a:graphicData>
        </a:graphic>
      </p:graphicFrame>
      <p:sp>
        <p:nvSpPr>
          <p:cNvPr id="60" name="TextBox 59">
            <a:extLst>
              <a:ext uri="{FF2B5EF4-FFF2-40B4-BE49-F238E27FC236}">
                <a16:creationId xmlns:a16="http://schemas.microsoft.com/office/drawing/2014/main" id="{D725F776-1B56-44FF-BAD6-36273170FFF9}"/>
              </a:ext>
            </a:extLst>
          </p:cNvPr>
          <p:cNvSpPr txBox="1"/>
          <p:nvPr/>
        </p:nvSpPr>
        <p:spPr>
          <a:xfrm>
            <a:off x="4167251"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a:t>
            </a:r>
            <a:r>
              <a:rPr lang="en-US" sz="2000" i="1" dirty="0">
                <a:solidFill>
                  <a:schemeClr val="bg1"/>
                </a:solidFill>
                <a:latin typeface="Times New Roman" panose="02020603050405020304" pitchFamily="18" charset="0"/>
                <a:cs typeface="Times New Roman" panose="02020603050405020304" pitchFamily="18" charset="0"/>
              </a:rPr>
              <a:t>h</a:t>
            </a:r>
          </a:p>
        </p:txBody>
      </p:sp>
      <p:sp>
        <p:nvSpPr>
          <p:cNvPr id="61" name="TextBox 60">
            <a:extLst>
              <a:ext uri="{FF2B5EF4-FFF2-40B4-BE49-F238E27FC236}">
                <a16:creationId xmlns:a16="http://schemas.microsoft.com/office/drawing/2014/main" id="{9024E8B9-7858-4806-9299-BC88A7BDCA41}"/>
              </a:ext>
            </a:extLst>
          </p:cNvPr>
          <p:cNvSpPr txBox="1"/>
          <p:nvPr/>
        </p:nvSpPr>
        <p:spPr>
          <a:xfrm>
            <a:off x="3178747" y="6346145"/>
            <a:ext cx="56938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a:t>
            </a:r>
            <a:r>
              <a:rPr lang="en-US" sz="2000" i="1" dirty="0">
                <a:solidFill>
                  <a:schemeClr val="bg1"/>
                </a:solidFill>
                <a:latin typeface="Times New Roman" panose="02020603050405020304" pitchFamily="18" charset="0"/>
                <a:cs typeface="Times New Roman" panose="02020603050405020304" pitchFamily="18" charset="0"/>
              </a:rPr>
              <a:t>h</a:t>
            </a:r>
            <a:endParaRPr lang="en-US" sz="2000" dirty="0">
              <a:solidFill>
                <a:schemeClr val="bg1"/>
              </a:solidFill>
              <a:latin typeface="Times New Roman" panose="02020603050405020304" pitchFamily="18" charset="0"/>
              <a:cs typeface="Times New Roman" panose="02020603050405020304" pitchFamily="18" charset="0"/>
            </a:endParaRPr>
          </a:p>
        </p:txBody>
      </p:sp>
      <p:graphicFrame>
        <p:nvGraphicFramePr>
          <p:cNvPr id="34" name="Object 33">
            <a:extLst>
              <a:ext uri="{FF2B5EF4-FFF2-40B4-BE49-F238E27FC236}">
                <a16:creationId xmlns:a16="http://schemas.microsoft.com/office/drawing/2014/main" id="{EB30E89E-025C-4E70-8F6C-5C1AB8FB6BC9}"/>
              </a:ext>
            </a:extLst>
          </p:cNvPr>
          <p:cNvGraphicFramePr>
            <a:graphicFrameLocks noChangeAspect="1"/>
          </p:cNvGraphicFramePr>
          <p:nvPr>
            <p:extLst>
              <p:ext uri="{D42A27DB-BD31-4B8C-83A1-F6EECF244321}">
                <p14:modId xmlns:p14="http://schemas.microsoft.com/office/powerpoint/2010/main" val="119112924"/>
              </p:ext>
            </p:extLst>
          </p:nvPr>
        </p:nvGraphicFramePr>
        <p:xfrm>
          <a:off x="2364417" y="2983154"/>
          <a:ext cx="5072063" cy="676275"/>
        </p:xfrm>
        <a:graphic>
          <a:graphicData uri="http://schemas.openxmlformats.org/presentationml/2006/ole">
            <mc:AlternateContent xmlns:mc="http://schemas.openxmlformats.org/markup-compatibility/2006">
              <mc:Choice xmlns:v="urn:schemas-microsoft-com:vml" Requires="v">
                <p:oleObj spid="_x0000_s7171" name="Equation" r:id="rId8" imgW="3149280" imgH="419040" progId="Equation.DSMT4">
                  <p:embed/>
                </p:oleObj>
              </mc:Choice>
              <mc:Fallback>
                <p:oleObj name="Equation" r:id="rId8" imgW="3149280" imgH="419040" progId="Equation.DSMT4">
                  <p:embed/>
                  <p:pic>
                    <p:nvPicPr>
                      <p:cNvPr id="32" name="Object 31">
                        <a:extLst>
                          <a:ext uri="{FF2B5EF4-FFF2-40B4-BE49-F238E27FC236}">
                            <a16:creationId xmlns:a16="http://schemas.microsoft.com/office/drawing/2014/main" id="{B0891421-32A7-4BE1-A54B-CB14B63F6B9C}"/>
                          </a:ext>
                        </a:extLst>
                      </p:cNvPr>
                      <p:cNvPicPr/>
                      <p:nvPr/>
                    </p:nvPicPr>
                    <p:blipFill>
                      <a:blip r:embed="rId9"/>
                      <a:stretch>
                        <a:fillRect/>
                      </a:stretch>
                    </p:blipFill>
                    <p:spPr>
                      <a:xfrm>
                        <a:off x="2364417" y="2983154"/>
                        <a:ext cx="5072063" cy="676275"/>
                      </a:xfrm>
                      <a:prstGeom prst="rect">
                        <a:avLst/>
                      </a:prstGeom>
                    </p:spPr>
                  </p:pic>
                </p:oleObj>
              </mc:Fallback>
            </mc:AlternateContent>
          </a:graphicData>
        </a:graphic>
      </p:graphicFrame>
      <p:graphicFrame>
        <p:nvGraphicFramePr>
          <p:cNvPr id="45" name="Object 44">
            <a:extLst>
              <a:ext uri="{FF2B5EF4-FFF2-40B4-BE49-F238E27FC236}">
                <a16:creationId xmlns:a16="http://schemas.microsoft.com/office/drawing/2014/main" id="{7BFD90B6-6FEF-48E4-A013-27FAEE5E9E6A}"/>
              </a:ext>
            </a:extLst>
          </p:cNvPr>
          <p:cNvGraphicFramePr>
            <a:graphicFrameLocks noChangeAspect="1"/>
          </p:cNvGraphicFramePr>
          <p:nvPr>
            <p:extLst>
              <p:ext uri="{D42A27DB-BD31-4B8C-83A1-F6EECF244321}">
                <p14:modId xmlns:p14="http://schemas.microsoft.com/office/powerpoint/2010/main" val="1758030858"/>
              </p:ext>
            </p:extLst>
          </p:nvPr>
        </p:nvGraphicFramePr>
        <p:xfrm>
          <a:off x="2542690" y="4126536"/>
          <a:ext cx="1841500" cy="676275"/>
        </p:xfrm>
        <a:graphic>
          <a:graphicData uri="http://schemas.openxmlformats.org/presentationml/2006/ole">
            <mc:AlternateContent xmlns:mc="http://schemas.openxmlformats.org/markup-compatibility/2006">
              <mc:Choice xmlns:v="urn:schemas-microsoft-com:vml" Requires="v">
                <p:oleObj spid="_x0000_s7172" name="Equation" r:id="rId10" imgW="1143000" imgH="419040" progId="Equation.DSMT4">
                  <p:embed/>
                </p:oleObj>
              </mc:Choice>
              <mc:Fallback>
                <p:oleObj name="Equation" r:id="rId10" imgW="1143000" imgH="419040" progId="Equation.DSMT4">
                  <p:embed/>
                  <p:pic>
                    <p:nvPicPr>
                      <p:cNvPr id="34" name="Object 33">
                        <a:extLst>
                          <a:ext uri="{FF2B5EF4-FFF2-40B4-BE49-F238E27FC236}">
                            <a16:creationId xmlns:a16="http://schemas.microsoft.com/office/drawing/2014/main" id="{EB30E89E-025C-4E70-8F6C-5C1AB8FB6BC9}"/>
                          </a:ext>
                        </a:extLst>
                      </p:cNvPr>
                      <p:cNvPicPr/>
                      <p:nvPr/>
                    </p:nvPicPr>
                    <p:blipFill>
                      <a:blip r:embed="rId11"/>
                      <a:stretch>
                        <a:fillRect/>
                      </a:stretch>
                    </p:blipFill>
                    <p:spPr>
                      <a:xfrm>
                        <a:off x="2542690" y="4126536"/>
                        <a:ext cx="1841500" cy="676275"/>
                      </a:xfrm>
                      <a:prstGeom prst="rect">
                        <a:avLst/>
                      </a:prstGeom>
                    </p:spPr>
                  </p:pic>
                </p:oleObj>
              </mc:Fallback>
            </mc:AlternateContent>
          </a:graphicData>
        </a:graphic>
      </p:graphicFrame>
      <p:sp>
        <p:nvSpPr>
          <p:cNvPr id="47" name="Freeform: Shape 46">
            <a:extLst>
              <a:ext uri="{FF2B5EF4-FFF2-40B4-BE49-F238E27FC236}">
                <a16:creationId xmlns:a16="http://schemas.microsoft.com/office/drawing/2014/main" id="{BD4B8766-B2F8-47F4-B10E-E0115F04BA5F}"/>
              </a:ext>
            </a:extLst>
          </p:cNvPr>
          <p:cNvSpPr/>
          <p:nvPr/>
        </p:nvSpPr>
        <p:spPr>
          <a:xfrm rot="180000">
            <a:off x="3364054" y="4070511"/>
            <a:ext cx="4045264" cy="1803748"/>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51" name="Straight Connector 50">
            <a:extLst>
              <a:ext uri="{FF2B5EF4-FFF2-40B4-BE49-F238E27FC236}">
                <a16:creationId xmlns:a16="http://schemas.microsoft.com/office/drawing/2014/main" id="{896395EA-AA0C-43D7-B32B-0003F0ACC8F3}"/>
              </a:ext>
            </a:extLst>
          </p:cNvPr>
          <p:cNvCxnSpPr>
            <a:cxnSpLocks/>
          </p:cNvCxnSpPr>
          <p:nvPr/>
        </p:nvCxnSpPr>
        <p:spPr>
          <a:xfrm flipV="1">
            <a:off x="4324716" y="5033794"/>
            <a:ext cx="2243374" cy="770411"/>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3" name="Audio 12">
            <a:hlinkClick r:id="" action="ppaction://media"/>
            <a:extLst>
              <a:ext uri="{FF2B5EF4-FFF2-40B4-BE49-F238E27FC236}">
                <a16:creationId xmlns:a16="http://schemas.microsoft.com/office/drawing/2014/main" id="{11519854-F8C7-47B1-8A4F-D52D5E542D9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556863080"/>
      </p:ext>
    </p:extLst>
  </p:cSld>
  <p:clrMapOvr>
    <a:masterClrMapping/>
  </p:clrMapOvr>
  <mc:AlternateContent xmlns:mc="http://schemas.openxmlformats.org/markup-compatibility/2006" xmlns:p14="http://schemas.microsoft.com/office/powerpoint/2010/main">
    <mc:Choice Requires="p14">
      <p:transition spd="slow" p14:dur="2000" advTm="48281"/>
    </mc:Choice>
    <mc:Fallback xmlns="">
      <p:transition spd="slow" advTm="48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Centered divided difference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Now we have an alternate formula:</a:t>
            </a:r>
            <a:endParaRPr lang="en-US" i="1" baseline="-25000"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latin typeface="Times New Roman" panose="02020603050405020304" pitchFamily="18" charset="0"/>
              </a:rPr>
              <a:t>Note that this is also equal to</a:t>
            </a: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latin typeface="Times New Roman" panose="02020603050405020304" pitchFamily="18" charset="0"/>
              </a:rPr>
              <a:t>Question: What is the error?</a:t>
            </a:r>
          </a:p>
          <a:p>
            <a:pPr lvl="1"/>
            <a:endParaRPr lang="en-US" dirty="0">
              <a:latin typeface="Times New Roman" panose="02020603050405020304" pitchFamily="18" charset="0"/>
            </a:endParaRPr>
          </a:p>
          <a:p>
            <a:pPr lvl="1"/>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13</a:t>
            </a:fld>
            <a:endParaRPr lang="en-CA"/>
          </a:p>
        </p:txBody>
      </p:sp>
      <p:sp>
        <p:nvSpPr>
          <p:cNvPr id="33" name="Freeform: Shape 32">
            <a:extLst>
              <a:ext uri="{FF2B5EF4-FFF2-40B4-BE49-F238E27FC236}">
                <a16:creationId xmlns:a16="http://schemas.microsoft.com/office/drawing/2014/main" id="{40194DA4-2FBD-4275-ADB0-A82387472914}"/>
              </a:ext>
            </a:extLst>
          </p:cNvPr>
          <p:cNvSpPr/>
          <p:nvPr/>
        </p:nvSpPr>
        <p:spPr>
          <a:xfrm>
            <a:off x="3210508" y="4022677"/>
            <a:ext cx="4471791" cy="1803748"/>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A43E8778-2D11-459B-931C-E44CF229E9F3}"/>
              </a:ext>
            </a:extLst>
          </p:cNvPr>
          <p:cNvCxnSpPr>
            <a:cxnSpLocks/>
          </p:cNvCxnSpPr>
          <p:nvPr/>
        </p:nvCxnSpPr>
        <p:spPr>
          <a:xfrm>
            <a:off x="727243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8B2941D-1ED8-48DB-8921-0CFD8DEE85E7}"/>
              </a:ext>
            </a:extLst>
          </p:cNvPr>
          <p:cNvSpPr txBox="1"/>
          <p:nvPr/>
        </p:nvSpPr>
        <p:spPr>
          <a:xfrm>
            <a:off x="7115985" y="6346145"/>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37" name="Straight Connector 36">
            <a:extLst>
              <a:ext uri="{FF2B5EF4-FFF2-40B4-BE49-F238E27FC236}">
                <a16:creationId xmlns:a16="http://schemas.microsoft.com/office/drawing/2014/main" id="{3BF65A92-DE1F-44CF-9888-73DF3E1C5828}"/>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865BFE-E9A6-45FA-9544-51B51A32BA40}"/>
              </a:ext>
            </a:extLst>
          </p:cNvPr>
          <p:cNvCxnSpPr>
            <a:cxnSpLocks/>
          </p:cNvCxnSpPr>
          <p:nvPr/>
        </p:nvCxnSpPr>
        <p:spPr>
          <a:xfrm>
            <a:off x="6329921"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665CF6-0867-4FA3-B143-CD92E3DFAB5C}"/>
              </a:ext>
            </a:extLst>
          </p:cNvPr>
          <p:cNvCxnSpPr>
            <a:cxnSpLocks/>
          </p:cNvCxnSpPr>
          <p:nvPr/>
        </p:nvCxnSpPr>
        <p:spPr>
          <a:xfrm>
            <a:off x="633426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BD8E34C-ADE2-41EE-B585-80C527A51D05}"/>
              </a:ext>
            </a:extLst>
          </p:cNvPr>
          <p:cNvSpPr txBox="1"/>
          <p:nvPr/>
        </p:nvSpPr>
        <p:spPr>
          <a:xfrm>
            <a:off x="6177815" y="6346145"/>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2" name="Straight Connector 41">
            <a:extLst>
              <a:ext uri="{FF2B5EF4-FFF2-40B4-BE49-F238E27FC236}">
                <a16:creationId xmlns:a16="http://schemas.microsoft.com/office/drawing/2014/main" id="{44A83870-8A49-4D93-86B0-51E24B6A4358}"/>
              </a:ext>
            </a:extLst>
          </p:cNvPr>
          <p:cNvCxnSpPr>
            <a:cxnSpLocks/>
          </p:cNvCxnSpPr>
          <p:nvPr/>
        </p:nvCxnSpPr>
        <p:spPr>
          <a:xfrm>
            <a:off x="539609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EDDA569-7926-45D5-A3E7-0E174115CD1A}"/>
              </a:ext>
            </a:extLst>
          </p:cNvPr>
          <p:cNvSpPr txBox="1"/>
          <p:nvPr/>
        </p:nvSpPr>
        <p:spPr>
          <a:xfrm>
            <a:off x="5239645" y="6346145"/>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4" name="Straight Connector 43">
            <a:extLst>
              <a:ext uri="{FF2B5EF4-FFF2-40B4-BE49-F238E27FC236}">
                <a16:creationId xmlns:a16="http://schemas.microsoft.com/office/drawing/2014/main" id="{DA1603F3-221A-42DB-A984-509FE16F72B6}"/>
              </a:ext>
            </a:extLst>
          </p:cNvPr>
          <p:cNvCxnSpPr>
            <a:cxnSpLocks/>
          </p:cNvCxnSpPr>
          <p:nvPr/>
        </p:nvCxnSpPr>
        <p:spPr>
          <a:xfrm>
            <a:off x="445792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D965605-F455-4814-8D4E-AA0E36FCDF34}"/>
              </a:ext>
            </a:extLst>
          </p:cNvPr>
          <p:cNvSpPr txBox="1"/>
          <p:nvPr/>
        </p:nvSpPr>
        <p:spPr>
          <a:xfrm>
            <a:off x="4167251"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a:t>
            </a:r>
          </a:p>
        </p:txBody>
      </p:sp>
      <p:cxnSp>
        <p:nvCxnSpPr>
          <p:cNvPr id="46" name="Straight Connector 45">
            <a:extLst>
              <a:ext uri="{FF2B5EF4-FFF2-40B4-BE49-F238E27FC236}">
                <a16:creationId xmlns:a16="http://schemas.microsoft.com/office/drawing/2014/main" id="{E0233B6B-8CEA-4126-AE61-7EBCBA912875}"/>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7B4DBDA-458E-4A08-8AD2-60719A34E98D}"/>
              </a:ext>
            </a:extLst>
          </p:cNvPr>
          <p:cNvSpPr txBox="1"/>
          <p:nvPr/>
        </p:nvSpPr>
        <p:spPr>
          <a:xfrm>
            <a:off x="3229081"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a:t>
            </a:r>
          </a:p>
        </p:txBody>
      </p:sp>
      <p:sp>
        <p:nvSpPr>
          <p:cNvPr id="48" name="Oval 47">
            <a:extLst>
              <a:ext uri="{FF2B5EF4-FFF2-40B4-BE49-F238E27FC236}">
                <a16:creationId xmlns:a16="http://schemas.microsoft.com/office/drawing/2014/main" id="{4D12FC77-7B12-4B10-90B3-CA7853AC2D33}"/>
              </a:ext>
            </a:extLst>
          </p:cNvPr>
          <p:cNvSpPr/>
          <p:nvPr/>
        </p:nvSpPr>
        <p:spPr>
          <a:xfrm>
            <a:off x="4412208" y="562604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7431AE2-ACB9-49A0-83FE-662287E0F0A6}"/>
              </a:ext>
            </a:extLst>
          </p:cNvPr>
          <p:cNvSpPr/>
          <p:nvPr/>
        </p:nvSpPr>
        <p:spPr>
          <a:xfrm>
            <a:off x="5354964" y="538435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EA67D62-AAE1-42A4-995F-EBBCEE99669B}"/>
              </a:ext>
            </a:extLst>
          </p:cNvPr>
          <p:cNvSpPr/>
          <p:nvPr/>
        </p:nvSpPr>
        <p:spPr>
          <a:xfrm>
            <a:off x="6297720" y="49329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3A034D47-2C25-4DF7-84F2-1DC90A6DFE69}"/>
              </a:ext>
            </a:extLst>
          </p:cNvPr>
          <p:cNvSpPr txBox="1"/>
          <p:nvPr/>
        </p:nvSpPr>
        <p:spPr>
          <a:xfrm>
            <a:off x="3946350" y="5156316"/>
            <a:ext cx="84830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B3E2372E-B37A-44C0-B217-958EB7B0728C}"/>
              </a:ext>
            </a:extLst>
          </p:cNvPr>
          <p:cNvSpPr txBox="1"/>
          <p:nvPr/>
        </p:nvSpPr>
        <p:spPr>
          <a:xfrm>
            <a:off x="4900449" y="4945249"/>
            <a:ext cx="67839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88ACC625-DD4E-47E4-870D-AB88A1445E46}"/>
              </a:ext>
            </a:extLst>
          </p:cNvPr>
          <p:cNvSpPr txBox="1"/>
          <p:nvPr/>
        </p:nvSpPr>
        <p:spPr>
          <a:xfrm>
            <a:off x="5706192" y="4454822"/>
            <a:ext cx="85953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graphicFrame>
        <p:nvGraphicFramePr>
          <p:cNvPr id="59" name="Object 58">
            <a:extLst>
              <a:ext uri="{FF2B5EF4-FFF2-40B4-BE49-F238E27FC236}">
                <a16:creationId xmlns:a16="http://schemas.microsoft.com/office/drawing/2014/main" id="{42F5B6CF-4F4D-4CEB-BCCA-BBE9B9F64001}"/>
              </a:ext>
            </a:extLst>
          </p:cNvPr>
          <p:cNvGraphicFramePr>
            <a:graphicFrameLocks noChangeAspect="1"/>
          </p:cNvGraphicFramePr>
          <p:nvPr>
            <p:extLst>
              <p:ext uri="{D42A27DB-BD31-4B8C-83A1-F6EECF244321}">
                <p14:modId xmlns:p14="http://schemas.microsoft.com/office/powerpoint/2010/main" val="294664422"/>
              </p:ext>
            </p:extLst>
          </p:nvPr>
        </p:nvGraphicFramePr>
        <p:xfrm>
          <a:off x="3979699" y="2108982"/>
          <a:ext cx="1841500" cy="676275"/>
        </p:xfrm>
        <a:graphic>
          <a:graphicData uri="http://schemas.openxmlformats.org/presentationml/2006/ole">
            <mc:AlternateContent xmlns:mc="http://schemas.openxmlformats.org/markup-compatibility/2006">
              <mc:Choice xmlns:v="urn:schemas-microsoft-com:vml" Requires="v">
                <p:oleObj spid="_x0000_s8194" name="Equation" r:id="rId6" imgW="1143000" imgH="419040" progId="Equation.DSMT4">
                  <p:embed/>
                </p:oleObj>
              </mc:Choice>
              <mc:Fallback>
                <p:oleObj name="Equation" r:id="rId6" imgW="1143000" imgH="419040" progId="Equation.DSMT4">
                  <p:embed/>
                  <p:pic>
                    <p:nvPicPr>
                      <p:cNvPr id="45" name="Object 44">
                        <a:extLst>
                          <a:ext uri="{FF2B5EF4-FFF2-40B4-BE49-F238E27FC236}">
                            <a16:creationId xmlns:a16="http://schemas.microsoft.com/office/drawing/2014/main" id="{7BFD90B6-6FEF-48E4-A013-27FAEE5E9E6A}"/>
                          </a:ext>
                        </a:extLst>
                      </p:cNvPr>
                      <p:cNvPicPr/>
                      <p:nvPr/>
                    </p:nvPicPr>
                    <p:blipFill>
                      <a:blip r:embed="rId7"/>
                      <a:stretch>
                        <a:fillRect/>
                      </a:stretch>
                    </p:blipFill>
                    <p:spPr>
                      <a:xfrm>
                        <a:off x="3979699" y="2108982"/>
                        <a:ext cx="1841500" cy="676275"/>
                      </a:xfrm>
                      <a:prstGeom prst="rect">
                        <a:avLst/>
                      </a:prstGeom>
                    </p:spPr>
                  </p:pic>
                </p:oleObj>
              </mc:Fallback>
            </mc:AlternateContent>
          </a:graphicData>
        </a:graphic>
      </p:graphicFrame>
      <p:graphicFrame>
        <p:nvGraphicFramePr>
          <p:cNvPr id="60" name="Object 59">
            <a:extLst>
              <a:ext uri="{FF2B5EF4-FFF2-40B4-BE49-F238E27FC236}">
                <a16:creationId xmlns:a16="http://schemas.microsoft.com/office/drawing/2014/main" id="{9D077405-4697-4222-81BD-DA3D3F117B80}"/>
              </a:ext>
            </a:extLst>
          </p:cNvPr>
          <p:cNvGraphicFramePr>
            <a:graphicFrameLocks noChangeAspect="1"/>
          </p:cNvGraphicFramePr>
          <p:nvPr>
            <p:extLst>
              <p:ext uri="{D42A27DB-BD31-4B8C-83A1-F6EECF244321}">
                <p14:modId xmlns:p14="http://schemas.microsoft.com/office/powerpoint/2010/main" val="1828570228"/>
              </p:ext>
            </p:extLst>
          </p:nvPr>
        </p:nvGraphicFramePr>
        <p:xfrm>
          <a:off x="3774911" y="3237462"/>
          <a:ext cx="2251075" cy="676275"/>
        </p:xfrm>
        <a:graphic>
          <a:graphicData uri="http://schemas.openxmlformats.org/presentationml/2006/ole">
            <mc:AlternateContent xmlns:mc="http://schemas.openxmlformats.org/markup-compatibility/2006">
              <mc:Choice xmlns:v="urn:schemas-microsoft-com:vml" Requires="v">
                <p:oleObj spid="_x0000_s8195" name="Equation" r:id="rId8" imgW="1396800" imgH="419040" progId="Equation.DSMT4">
                  <p:embed/>
                </p:oleObj>
              </mc:Choice>
              <mc:Fallback>
                <p:oleObj name="Equation" r:id="rId8" imgW="1396800" imgH="419040" progId="Equation.DSMT4">
                  <p:embed/>
                  <p:pic>
                    <p:nvPicPr>
                      <p:cNvPr id="59" name="Object 58">
                        <a:extLst>
                          <a:ext uri="{FF2B5EF4-FFF2-40B4-BE49-F238E27FC236}">
                            <a16:creationId xmlns:a16="http://schemas.microsoft.com/office/drawing/2014/main" id="{42F5B6CF-4F4D-4CEB-BCCA-BBE9B9F64001}"/>
                          </a:ext>
                        </a:extLst>
                      </p:cNvPr>
                      <p:cNvPicPr/>
                      <p:nvPr/>
                    </p:nvPicPr>
                    <p:blipFill>
                      <a:blip r:embed="rId9"/>
                      <a:stretch>
                        <a:fillRect/>
                      </a:stretch>
                    </p:blipFill>
                    <p:spPr>
                      <a:xfrm>
                        <a:off x="3774911" y="3237462"/>
                        <a:ext cx="2251075" cy="676275"/>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FDA6A4B6-EFDF-4EA3-ABFE-6942C00DB8A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744390715"/>
      </p:ext>
    </p:extLst>
  </p:cSld>
  <p:clrMapOvr>
    <a:masterClrMapping/>
  </p:clrMapOvr>
  <mc:AlternateContent xmlns:mc="http://schemas.openxmlformats.org/markup-compatibility/2006" xmlns:p14="http://schemas.microsoft.com/office/powerpoint/2010/main">
    <mc:Choice Requires="p14">
      <p:transition spd="slow" p14:dur="2000" advTm="34489"/>
    </mc:Choice>
    <mc:Fallback xmlns="">
      <p:transition spd="slow" advTm="34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3EAF-8EE4-4C51-80FC-991692DDD9F8}"/>
              </a:ext>
            </a:extLst>
          </p:cNvPr>
          <p:cNvSpPr>
            <a:spLocks noGrp="1"/>
          </p:cNvSpPr>
          <p:nvPr>
            <p:ph type="title"/>
          </p:nvPr>
        </p:nvSpPr>
        <p:spPr/>
        <p:txBody>
          <a:bodyPr/>
          <a:lstStyle/>
          <a:p>
            <a:r>
              <a:rPr lang="en-US" dirty="0"/>
              <a:t>Centered divided difference</a:t>
            </a:r>
          </a:p>
        </p:txBody>
      </p:sp>
      <p:sp>
        <p:nvSpPr>
          <p:cNvPr id="3" name="Content Placeholder 2">
            <a:extLst>
              <a:ext uri="{FF2B5EF4-FFF2-40B4-BE49-F238E27FC236}">
                <a16:creationId xmlns:a16="http://schemas.microsoft.com/office/drawing/2014/main" id="{E391562C-3356-4077-A9EB-E06FBE5F4183}"/>
              </a:ext>
            </a:extLst>
          </p:cNvPr>
          <p:cNvSpPr>
            <a:spLocks noGrp="1"/>
          </p:cNvSpPr>
          <p:nvPr>
            <p:ph idx="1"/>
          </p:nvPr>
        </p:nvSpPr>
        <p:spPr/>
        <p:txBody>
          <a:bodyPr/>
          <a:lstStyle/>
          <a:p>
            <a:r>
              <a:rPr lang="en-US" dirty="0"/>
              <a:t>Here is the Taylor series:</a:t>
            </a:r>
          </a:p>
          <a:p>
            <a:pPr marL="0" indent="0">
              <a:buNone/>
            </a:pPr>
            <a:endParaRPr lang="en-US" sz="1400" dirty="0"/>
          </a:p>
          <a:p>
            <a:pPr marL="0" indent="0">
              <a:buNone/>
            </a:pPr>
            <a:endParaRPr lang="en-US" sz="1400" dirty="0"/>
          </a:p>
          <a:p>
            <a:pPr lvl="1"/>
            <a:r>
              <a:rPr lang="en-US" dirty="0"/>
              <a:t>Suppose we substitute </a:t>
            </a:r>
            <a:r>
              <a:rPr lang="en-US" i="1" dirty="0">
                <a:latin typeface="Times New Roman" panose="02020603050405020304" pitchFamily="18" charset="0"/>
              </a:rPr>
              <a:t>h</a:t>
            </a:r>
            <a:r>
              <a:rPr lang="en-US" dirty="0"/>
              <a:t> with </a:t>
            </a:r>
            <a:r>
              <a:rPr lang="en-US" dirty="0">
                <a:latin typeface="Times New Roman" panose="02020603050405020304" pitchFamily="18" charset="0"/>
              </a:rPr>
              <a:t>–</a:t>
            </a:r>
            <a:r>
              <a:rPr lang="en-US" i="1" dirty="0">
                <a:latin typeface="Times New Roman" panose="02020603050405020304" pitchFamily="18" charset="0"/>
              </a:rPr>
              <a:t>h</a:t>
            </a:r>
            <a:r>
              <a:rPr lang="en-US" dirty="0"/>
              <a:t> in this Taylor series:</a:t>
            </a:r>
          </a:p>
          <a:p>
            <a:endParaRPr lang="en-US" dirty="0"/>
          </a:p>
          <a:p>
            <a:endParaRPr lang="en-US" dirty="0"/>
          </a:p>
          <a:p>
            <a:pPr lvl="1"/>
            <a:r>
              <a:rPr lang="en-US" dirty="0"/>
              <a:t>Now, </a:t>
            </a:r>
            <a:r>
              <a:rPr lang="en-US" dirty="0">
                <a:latin typeface="Times New Roman" panose="02020603050405020304" pitchFamily="18" charset="0"/>
              </a:rPr>
              <a:t>(–</a:t>
            </a:r>
            <a:r>
              <a:rPr lang="en-US" i="1" dirty="0">
                <a:latin typeface="Times New Roman" panose="02020603050405020304" pitchFamily="18" charset="0"/>
              </a:rPr>
              <a:t>h</a:t>
            </a:r>
            <a:r>
              <a:rPr lang="en-US" dirty="0">
                <a:latin typeface="Times New Roman" panose="02020603050405020304" pitchFamily="18" charset="0"/>
              </a:rPr>
              <a:t>)</a:t>
            </a:r>
            <a:r>
              <a:rPr lang="en-US" baseline="30000" dirty="0">
                <a:latin typeface="Times New Roman" panose="02020603050405020304" pitchFamily="18" charset="0"/>
              </a:rPr>
              <a:t>2</a:t>
            </a:r>
            <a:r>
              <a:rPr lang="en-US" dirty="0">
                <a:latin typeface="Times New Roman" panose="02020603050405020304" pitchFamily="18" charset="0"/>
              </a:rPr>
              <a:t> = </a:t>
            </a:r>
            <a:r>
              <a:rPr lang="en-US" i="1" dirty="0">
                <a:latin typeface="Times New Roman" panose="02020603050405020304" pitchFamily="18" charset="0"/>
              </a:rPr>
              <a:t>h</a:t>
            </a:r>
            <a:r>
              <a:rPr lang="en-US" baseline="30000" dirty="0">
                <a:latin typeface="Times New Roman" panose="02020603050405020304" pitchFamily="18" charset="0"/>
              </a:rPr>
              <a:t>2</a:t>
            </a:r>
            <a:r>
              <a:rPr lang="en-US" dirty="0"/>
              <a:t> but </a:t>
            </a:r>
            <a:r>
              <a:rPr lang="en-US" dirty="0">
                <a:latin typeface="Times New Roman" panose="02020603050405020304" pitchFamily="18" charset="0"/>
              </a:rPr>
              <a:t>(–</a:t>
            </a:r>
            <a:r>
              <a:rPr lang="en-US" i="1" dirty="0">
                <a:latin typeface="Times New Roman" panose="02020603050405020304" pitchFamily="18" charset="0"/>
              </a:rPr>
              <a:t>h</a:t>
            </a:r>
            <a:r>
              <a:rPr lang="en-US" dirty="0">
                <a:latin typeface="Times New Roman" panose="02020603050405020304" pitchFamily="18" charset="0"/>
              </a:rPr>
              <a:t>)</a:t>
            </a:r>
            <a:r>
              <a:rPr lang="en-US" baseline="30000" dirty="0">
                <a:latin typeface="Times New Roman" panose="02020603050405020304" pitchFamily="18" charset="0"/>
              </a:rPr>
              <a:t>3</a:t>
            </a:r>
            <a:r>
              <a:rPr lang="en-US" dirty="0">
                <a:latin typeface="Times New Roman" panose="02020603050405020304" pitchFamily="18" charset="0"/>
              </a:rPr>
              <a:t> = –</a:t>
            </a:r>
            <a:r>
              <a:rPr lang="en-US" i="1" dirty="0">
                <a:latin typeface="Times New Roman" panose="02020603050405020304" pitchFamily="18" charset="0"/>
              </a:rPr>
              <a:t>h</a:t>
            </a:r>
            <a:r>
              <a:rPr lang="en-US" baseline="30000" dirty="0">
                <a:latin typeface="Times New Roman" panose="02020603050405020304" pitchFamily="18" charset="0"/>
              </a:rPr>
              <a:t>3</a:t>
            </a:r>
          </a:p>
          <a:p>
            <a:pPr lvl="1"/>
            <a:endParaRPr lang="en-US" baseline="30000" dirty="0"/>
          </a:p>
          <a:p>
            <a:pPr lvl="1"/>
            <a:endParaRPr lang="en-US" baseline="30000" dirty="0"/>
          </a:p>
          <a:p>
            <a:pPr lvl="1"/>
            <a:endParaRPr lang="en-US" baseline="30000" dirty="0"/>
          </a:p>
          <a:p>
            <a:pPr lvl="1"/>
            <a:endParaRPr lang="en-US" baseline="30000" dirty="0"/>
          </a:p>
          <a:p>
            <a:pPr lvl="1"/>
            <a:endParaRPr lang="en-US" dirty="0"/>
          </a:p>
          <a:p>
            <a:pPr lvl="1"/>
            <a:r>
              <a:rPr lang="en-US" dirty="0"/>
              <a:t>For this,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a:latin typeface="Times New Roman" panose="02020603050405020304" pitchFamily="18" charset="0"/>
              </a:rPr>
              <a:t>h</a:t>
            </a:r>
            <a:r>
              <a:rPr lang="en-US" dirty="0">
                <a:latin typeface="Times New Roman" panose="02020603050405020304" pitchFamily="18" charset="0"/>
              </a:rPr>
              <a:t> &lt; </a:t>
            </a:r>
            <a:r>
              <a:rPr lang="en-US" i="1" dirty="0">
                <a:latin typeface="Symbol" panose="05050102010706020507" pitchFamily="18" charset="2"/>
              </a:rPr>
              <a:t>x</a:t>
            </a:r>
            <a:r>
              <a:rPr lang="en-US" dirty="0">
                <a:latin typeface="Times New Roman" panose="02020603050405020304" pitchFamily="18" charset="0"/>
              </a:rPr>
              <a:t> &lt; </a:t>
            </a:r>
            <a:r>
              <a:rPr lang="en-US" i="1" dirty="0" err="1">
                <a:latin typeface="Times New Roman" panose="02020603050405020304" pitchFamily="18" charset="0"/>
              </a:rPr>
              <a:t>x</a:t>
            </a:r>
            <a:r>
              <a:rPr lang="en-US" i="1" baseline="-25000" dirty="0" err="1">
                <a:latin typeface="Times New Roman" panose="02020603050405020304" pitchFamily="18" charset="0"/>
              </a:rPr>
              <a:t>k</a:t>
            </a:r>
            <a:endParaRPr lang="en-US" dirty="0">
              <a:latin typeface="Times New Roman" panose="02020603050405020304" pitchFamily="18" charset="0"/>
            </a:endParaRPr>
          </a:p>
          <a:p>
            <a:pPr lvl="1"/>
            <a:endParaRPr lang="en-US" dirty="0"/>
          </a:p>
        </p:txBody>
      </p:sp>
      <p:sp>
        <p:nvSpPr>
          <p:cNvPr id="4" name="Footer Placeholder 3">
            <a:extLst>
              <a:ext uri="{FF2B5EF4-FFF2-40B4-BE49-F238E27FC236}">
                <a16:creationId xmlns:a16="http://schemas.microsoft.com/office/drawing/2014/main" id="{30722D75-7C0B-4D5B-9865-F8D4567BF839}"/>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04F859B6-B9F4-4491-A715-A148646DC5FD}"/>
              </a:ext>
            </a:extLst>
          </p:cNvPr>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6" name="Object 5">
            <a:extLst>
              <a:ext uri="{FF2B5EF4-FFF2-40B4-BE49-F238E27FC236}">
                <a16:creationId xmlns:a16="http://schemas.microsoft.com/office/drawing/2014/main" id="{7F09025A-6F8D-4992-820A-D4130CB4C651}"/>
              </a:ext>
            </a:extLst>
          </p:cNvPr>
          <p:cNvGraphicFramePr>
            <a:graphicFrameLocks noChangeAspect="1"/>
          </p:cNvGraphicFramePr>
          <p:nvPr>
            <p:extLst>
              <p:ext uri="{D42A27DB-BD31-4B8C-83A1-F6EECF244321}">
                <p14:modId xmlns:p14="http://schemas.microsoft.com/office/powerpoint/2010/main" val="3647538258"/>
              </p:ext>
            </p:extLst>
          </p:nvPr>
        </p:nvGraphicFramePr>
        <p:xfrm>
          <a:off x="712788" y="2887996"/>
          <a:ext cx="7974012" cy="695325"/>
        </p:xfrm>
        <a:graphic>
          <a:graphicData uri="http://schemas.openxmlformats.org/presentationml/2006/ole">
            <mc:AlternateContent xmlns:mc="http://schemas.openxmlformats.org/markup-compatibility/2006">
              <mc:Choice xmlns:v="urn:schemas-microsoft-com:vml" Requires="v">
                <p:oleObj spid="_x0000_s9218" name="Equation" r:id="rId6" imgW="4495680" imgH="393480" progId="Equation.DSMT4">
                  <p:embed/>
                </p:oleObj>
              </mc:Choice>
              <mc:Fallback>
                <p:oleObj name="Equation" r:id="rId6" imgW="4495680" imgH="393480" progId="Equation.DSMT4">
                  <p:embed/>
                  <p:pic>
                    <p:nvPicPr>
                      <p:cNvPr id="31" name="Object 30">
                        <a:extLst>
                          <a:ext uri="{FF2B5EF4-FFF2-40B4-BE49-F238E27FC236}">
                            <a16:creationId xmlns:a16="http://schemas.microsoft.com/office/drawing/2014/main" id="{85C97627-095D-4793-B0A5-57A3FCEC9341}"/>
                          </a:ext>
                        </a:extLst>
                      </p:cNvPr>
                      <p:cNvPicPr/>
                      <p:nvPr/>
                    </p:nvPicPr>
                    <p:blipFill>
                      <a:blip r:embed="rId7"/>
                      <a:stretch>
                        <a:fillRect/>
                      </a:stretch>
                    </p:blipFill>
                    <p:spPr>
                      <a:xfrm>
                        <a:off x="712788" y="2887996"/>
                        <a:ext cx="7974012" cy="69532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7BEB56E0-1647-4CD4-9EFD-ADB6FEF233E4}"/>
              </a:ext>
            </a:extLst>
          </p:cNvPr>
          <p:cNvGraphicFramePr>
            <a:graphicFrameLocks noChangeAspect="1"/>
          </p:cNvGraphicFramePr>
          <p:nvPr>
            <p:extLst>
              <p:ext uri="{D42A27DB-BD31-4B8C-83A1-F6EECF244321}">
                <p14:modId xmlns:p14="http://schemas.microsoft.com/office/powerpoint/2010/main" val="2461261747"/>
              </p:ext>
            </p:extLst>
          </p:nvPr>
        </p:nvGraphicFramePr>
        <p:xfrm>
          <a:off x="1089710" y="4175621"/>
          <a:ext cx="7275512" cy="695325"/>
        </p:xfrm>
        <a:graphic>
          <a:graphicData uri="http://schemas.openxmlformats.org/presentationml/2006/ole">
            <mc:AlternateContent xmlns:mc="http://schemas.openxmlformats.org/markup-compatibility/2006">
              <mc:Choice xmlns:v="urn:schemas-microsoft-com:vml" Requires="v">
                <p:oleObj spid="_x0000_s9219" name="Equation" r:id="rId8" imgW="4101840" imgH="393480" progId="Equation.DSMT4">
                  <p:embed/>
                </p:oleObj>
              </mc:Choice>
              <mc:Fallback>
                <p:oleObj name="Equation" r:id="rId8" imgW="4101840" imgH="393480" progId="Equation.DSMT4">
                  <p:embed/>
                  <p:pic>
                    <p:nvPicPr>
                      <p:cNvPr id="6" name="Object 5">
                        <a:extLst>
                          <a:ext uri="{FF2B5EF4-FFF2-40B4-BE49-F238E27FC236}">
                            <a16:creationId xmlns:a16="http://schemas.microsoft.com/office/drawing/2014/main" id="{7F09025A-6F8D-4992-820A-D4130CB4C651}"/>
                          </a:ext>
                        </a:extLst>
                      </p:cNvPr>
                      <p:cNvPicPr/>
                      <p:nvPr/>
                    </p:nvPicPr>
                    <p:blipFill>
                      <a:blip r:embed="rId9"/>
                      <a:stretch>
                        <a:fillRect/>
                      </a:stretch>
                    </p:blipFill>
                    <p:spPr>
                      <a:xfrm>
                        <a:off x="1089710" y="4175621"/>
                        <a:ext cx="7275512" cy="69532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C2A932D6-092A-47E9-971F-03CAB90727B0}"/>
              </a:ext>
            </a:extLst>
          </p:cNvPr>
          <p:cNvGraphicFramePr>
            <a:graphicFrameLocks noChangeAspect="1"/>
          </p:cNvGraphicFramePr>
          <p:nvPr>
            <p:extLst>
              <p:ext uri="{D42A27DB-BD31-4B8C-83A1-F6EECF244321}">
                <p14:modId xmlns:p14="http://schemas.microsoft.com/office/powerpoint/2010/main" val="4282996715"/>
              </p:ext>
            </p:extLst>
          </p:nvPr>
        </p:nvGraphicFramePr>
        <p:xfrm>
          <a:off x="1106488" y="4810905"/>
          <a:ext cx="6510338" cy="695325"/>
        </p:xfrm>
        <a:graphic>
          <a:graphicData uri="http://schemas.openxmlformats.org/presentationml/2006/ole">
            <mc:AlternateContent xmlns:mc="http://schemas.openxmlformats.org/markup-compatibility/2006">
              <mc:Choice xmlns:v="urn:schemas-microsoft-com:vml" Requires="v">
                <p:oleObj spid="_x0000_s9220" name="Equation" r:id="rId10" imgW="3670200" imgH="393480" progId="Equation.DSMT4">
                  <p:embed/>
                </p:oleObj>
              </mc:Choice>
              <mc:Fallback>
                <p:oleObj name="Equation" r:id="rId10" imgW="3670200" imgH="393480" progId="Equation.DSMT4">
                  <p:embed/>
                  <p:pic>
                    <p:nvPicPr>
                      <p:cNvPr id="7" name="Object 6">
                        <a:extLst>
                          <a:ext uri="{FF2B5EF4-FFF2-40B4-BE49-F238E27FC236}">
                            <a16:creationId xmlns:a16="http://schemas.microsoft.com/office/drawing/2014/main" id="{7BEB56E0-1647-4CD4-9EFD-ADB6FEF233E4}"/>
                          </a:ext>
                        </a:extLst>
                      </p:cNvPr>
                      <p:cNvPicPr/>
                      <p:nvPr/>
                    </p:nvPicPr>
                    <p:blipFill>
                      <a:blip r:embed="rId11"/>
                      <a:stretch>
                        <a:fillRect/>
                      </a:stretch>
                    </p:blipFill>
                    <p:spPr>
                      <a:xfrm>
                        <a:off x="1106488" y="4810905"/>
                        <a:ext cx="6510338" cy="6953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65BF0F61-F237-4A27-BBB2-1221CCC5075E}"/>
              </a:ext>
            </a:extLst>
          </p:cNvPr>
          <p:cNvGraphicFramePr>
            <a:graphicFrameLocks noChangeAspect="1"/>
          </p:cNvGraphicFramePr>
          <p:nvPr>
            <p:extLst>
              <p:ext uri="{D42A27DB-BD31-4B8C-83A1-F6EECF244321}">
                <p14:modId xmlns:p14="http://schemas.microsoft.com/office/powerpoint/2010/main" val="1332957413"/>
              </p:ext>
            </p:extLst>
          </p:nvPr>
        </p:nvGraphicFramePr>
        <p:xfrm>
          <a:off x="1317625" y="1872791"/>
          <a:ext cx="6508750" cy="695325"/>
        </p:xfrm>
        <a:graphic>
          <a:graphicData uri="http://schemas.openxmlformats.org/presentationml/2006/ole">
            <mc:AlternateContent xmlns:mc="http://schemas.openxmlformats.org/markup-compatibility/2006">
              <mc:Choice xmlns:v="urn:schemas-microsoft-com:vml" Requires="v">
                <p:oleObj spid="_x0000_s9221" name="Equation" r:id="rId12" imgW="3670200" imgH="393480" progId="Equation.DSMT4">
                  <p:embed/>
                </p:oleObj>
              </mc:Choice>
              <mc:Fallback>
                <p:oleObj name="Equation" r:id="rId12" imgW="3670200" imgH="393480" progId="Equation.DSMT4">
                  <p:embed/>
                  <p:pic>
                    <p:nvPicPr>
                      <p:cNvPr id="6" name="Object 5">
                        <a:extLst>
                          <a:ext uri="{FF2B5EF4-FFF2-40B4-BE49-F238E27FC236}">
                            <a16:creationId xmlns:a16="http://schemas.microsoft.com/office/drawing/2014/main" id="{7F09025A-6F8D-4992-820A-D4130CB4C651}"/>
                          </a:ext>
                        </a:extLst>
                      </p:cNvPr>
                      <p:cNvPicPr/>
                      <p:nvPr/>
                    </p:nvPicPr>
                    <p:blipFill>
                      <a:blip r:embed="rId13"/>
                      <a:stretch>
                        <a:fillRect/>
                      </a:stretch>
                    </p:blipFill>
                    <p:spPr>
                      <a:xfrm>
                        <a:off x="1317625" y="1872791"/>
                        <a:ext cx="6508750" cy="695325"/>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216EB5B6-18DD-43A5-82B0-D15BF899C9EA}"/>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516006320"/>
      </p:ext>
    </p:extLst>
  </p:cSld>
  <p:clrMapOvr>
    <a:masterClrMapping/>
  </p:clrMapOvr>
  <mc:AlternateContent xmlns:mc="http://schemas.openxmlformats.org/markup-compatibility/2006" xmlns:p14="http://schemas.microsoft.com/office/powerpoint/2010/main">
    <mc:Choice Requires="p14">
      <p:transition spd="slow" p14:dur="2000" advTm="78650"/>
    </mc:Choice>
    <mc:Fallback xmlns="">
      <p:transition spd="slow" advTm="78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Centered divided difference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In this expression, we have two piece</a:t>
            </a:r>
            <a:endParaRPr lang="en-US" i="1" baseline="-25000"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latin typeface="Times New Roman" panose="02020603050405020304" pitchFamily="18" charset="0"/>
              </a:rPr>
              <a:t>Let’s write the two Taylor series:</a:t>
            </a:r>
          </a:p>
          <a:p>
            <a:pPr lvl="1"/>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15</a:t>
            </a:fld>
            <a:endParaRPr lang="en-CA"/>
          </a:p>
        </p:txBody>
      </p:sp>
      <p:graphicFrame>
        <p:nvGraphicFramePr>
          <p:cNvPr id="60" name="Object 59">
            <a:extLst>
              <a:ext uri="{FF2B5EF4-FFF2-40B4-BE49-F238E27FC236}">
                <a16:creationId xmlns:a16="http://schemas.microsoft.com/office/drawing/2014/main" id="{9D077405-4697-4222-81BD-DA3D3F117B80}"/>
              </a:ext>
            </a:extLst>
          </p:cNvPr>
          <p:cNvGraphicFramePr>
            <a:graphicFrameLocks noChangeAspect="1"/>
          </p:cNvGraphicFramePr>
          <p:nvPr>
            <p:extLst>
              <p:ext uri="{D42A27DB-BD31-4B8C-83A1-F6EECF244321}">
                <p14:modId xmlns:p14="http://schemas.microsoft.com/office/powerpoint/2010/main" val="614447792"/>
              </p:ext>
            </p:extLst>
          </p:nvPr>
        </p:nvGraphicFramePr>
        <p:xfrm>
          <a:off x="3774911" y="2135163"/>
          <a:ext cx="2251075" cy="676275"/>
        </p:xfrm>
        <a:graphic>
          <a:graphicData uri="http://schemas.openxmlformats.org/presentationml/2006/ole">
            <mc:AlternateContent xmlns:mc="http://schemas.openxmlformats.org/markup-compatibility/2006">
              <mc:Choice xmlns:v="urn:schemas-microsoft-com:vml" Requires="v">
                <p:oleObj spid="_x0000_s10242" name="Equation" r:id="rId6" imgW="1396800" imgH="419040" progId="Equation.DSMT4">
                  <p:embed/>
                </p:oleObj>
              </mc:Choice>
              <mc:Fallback>
                <p:oleObj name="Equation" r:id="rId6" imgW="1396800" imgH="419040" progId="Equation.DSMT4">
                  <p:embed/>
                  <p:pic>
                    <p:nvPicPr>
                      <p:cNvPr id="60" name="Object 59">
                        <a:extLst>
                          <a:ext uri="{FF2B5EF4-FFF2-40B4-BE49-F238E27FC236}">
                            <a16:creationId xmlns:a16="http://schemas.microsoft.com/office/drawing/2014/main" id="{9D077405-4697-4222-81BD-DA3D3F117B80}"/>
                          </a:ext>
                        </a:extLst>
                      </p:cNvPr>
                      <p:cNvPicPr/>
                      <p:nvPr/>
                    </p:nvPicPr>
                    <p:blipFill>
                      <a:blip r:embed="rId7"/>
                      <a:stretch>
                        <a:fillRect/>
                      </a:stretch>
                    </p:blipFill>
                    <p:spPr>
                      <a:xfrm>
                        <a:off x="3774911" y="2135163"/>
                        <a:ext cx="2251075" cy="676275"/>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DE4C0F4C-FF47-4416-A97C-112547F354FA}"/>
              </a:ext>
            </a:extLst>
          </p:cNvPr>
          <p:cNvGraphicFramePr>
            <a:graphicFrameLocks noChangeAspect="1"/>
          </p:cNvGraphicFramePr>
          <p:nvPr>
            <p:extLst>
              <p:ext uri="{D42A27DB-BD31-4B8C-83A1-F6EECF244321}">
                <p14:modId xmlns:p14="http://schemas.microsoft.com/office/powerpoint/2010/main" val="2106114788"/>
              </p:ext>
            </p:extLst>
          </p:nvPr>
        </p:nvGraphicFramePr>
        <p:xfrm>
          <a:off x="357188" y="3125788"/>
          <a:ext cx="6624637" cy="695325"/>
        </p:xfrm>
        <a:graphic>
          <a:graphicData uri="http://schemas.openxmlformats.org/presentationml/2006/ole">
            <mc:AlternateContent xmlns:mc="http://schemas.openxmlformats.org/markup-compatibility/2006">
              <mc:Choice xmlns:v="urn:schemas-microsoft-com:vml" Requires="v">
                <p:oleObj spid="_x0000_s10243" name="Equation" r:id="rId8" imgW="3733560" imgH="393480" progId="Equation.DSMT4">
                  <p:embed/>
                </p:oleObj>
              </mc:Choice>
              <mc:Fallback>
                <p:oleObj name="Equation" r:id="rId8" imgW="3733560" imgH="393480" progId="Equation.DSMT4">
                  <p:embed/>
                  <p:pic>
                    <p:nvPicPr>
                      <p:cNvPr id="59" name="Object 58">
                        <a:extLst>
                          <a:ext uri="{FF2B5EF4-FFF2-40B4-BE49-F238E27FC236}">
                            <a16:creationId xmlns:a16="http://schemas.microsoft.com/office/drawing/2014/main" id="{9D46AF67-FF53-4404-BA5A-F418EF298DC8}"/>
                          </a:ext>
                        </a:extLst>
                      </p:cNvPr>
                      <p:cNvPicPr/>
                      <p:nvPr/>
                    </p:nvPicPr>
                    <p:blipFill>
                      <a:blip r:embed="rId9"/>
                      <a:stretch>
                        <a:fillRect/>
                      </a:stretch>
                    </p:blipFill>
                    <p:spPr>
                      <a:xfrm>
                        <a:off x="357188" y="3125788"/>
                        <a:ext cx="6624637" cy="695325"/>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85C97627-095D-4793-B0A5-57A3FCEC9341}"/>
              </a:ext>
            </a:extLst>
          </p:cNvPr>
          <p:cNvGraphicFramePr>
            <a:graphicFrameLocks noChangeAspect="1"/>
          </p:cNvGraphicFramePr>
          <p:nvPr>
            <p:extLst>
              <p:ext uri="{D42A27DB-BD31-4B8C-83A1-F6EECF244321}">
                <p14:modId xmlns:p14="http://schemas.microsoft.com/office/powerpoint/2010/main" val="819070041"/>
              </p:ext>
            </p:extLst>
          </p:nvPr>
        </p:nvGraphicFramePr>
        <p:xfrm>
          <a:off x="368300" y="3756025"/>
          <a:ext cx="6602413" cy="695325"/>
        </p:xfrm>
        <a:graphic>
          <a:graphicData uri="http://schemas.openxmlformats.org/presentationml/2006/ole">
            <mc:AlternateContent xmlns:mc="http://schemas.openxmlformats.org/markup-compatibility/2006">
              <mc:Choice xmlns:v="urn:schemas-microsoft-com:vml" Requires="v">
                <p:oleObj spid="_x0000_s10244" name="Equation" r:id="rId10" imgW="3720960" imgH="393480" progId="Equation.DSMT4">
                  <p:embed/>
                </p:oleObj>
              </mc:Choice>
              <mc:Fallback>
                <p:oleObj name="Equation" r:id="rId10" imgW="3720960" imgH="393480" progId="Equation.DSMT4">
                  <p:embed/>
                  <p:pic>
                    <p:nvPicPr>
                      <p:cNvPr id="29" name="Object 28">
                        <a:extLst>
                          <a:ext uri="{FF2B5EF4-FFF2-40B4-BE49-F238E27FC236}">
                            <a16:creationId xmlns:a16="http://schemas.microsoft.com/office/drawing/2014/main" id="{DE4C0F4C-FF47-4416-A97C-112547F354FA}"/>
                          </a:ext>
                        </a:extLst>
                      </p:cNvPr>
                      <p:cNvPicPr/>
                      <p:nvPr/>
                    </p:nvPicPr>
                    <p:blipFill>
                      <a:blip r:embed="rId11"/>
                      <a:stretch>
                        <a:fillRect/>
                      </a:stretch>
                    </p:blipFill>
                    <p:spPr>
                      <a:xfrm>
                        <a:off x="368300" y="3756025"/>
                        <a:ext cx="6602413" cy="695325"/>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7A70976C-C1B1-40E5-A5E6-A21D5FB57DFB}"/>
              </a:ext>
            </a:extLst>
          </p:cNvPr>
          <p:cNvGraphicFramePr>
            <a:graphicFrameLocks noChangeAspect="1"/>
          </p:cNvGraphicFramePr>
          <p:nvPr>
            <p:extLst>
              <p:ext uri="{D42A27DB-BD31-4B8C-83A1-F6EECF244321}">
                <p14:modId xmlns:p14="http://schemas.microsoft.com/office/powerpoint/2010/main" val="3551591118"/>
              </p:ext>
            </p:extLst>
          </p:nvPr>
        </p:nvGraphicFramePr>
        <p:xfrm>
          <a:off x="468313" y="4451350"/>
          <a:ext cx="7097713" cy="695325"/>
        </p:xfrm>
        <a:graphic>
          <a:graphicData uri="http://schemas.openxmlformats.org/presentationml/2006/ole">
            <mc:AlternateContent xmlns:mc="http://schemas.openxmlformats.org/markup-compatibility/2006">
              <mc:Choice xmlns:v="urn:schemas-microsoft-com:vml" Requires="v">
                <p:oleObj spid="_x0000_s10245" name="Equation" r:id="rId12" imgW="4000320" imgH="393480" progId="Equation.DSMT4">
                  <p:embed/>
                </p:oleObj>
              </mc:Choice>
              <mc:Fallback>
                <p:oleObj name="Equation" r:id="rId12" imgW="4000320" imgH="393480" progId="Equation.DSMT4">
                  <p:embed/>
                  <p:pic>
                    <p:nvPicPr>
                      <p:cNvPr id="29" name="Object 28">
                        <a:extLst>
                          <a:ext uri="{FF2B5EF4-FFF2-40B4-BE49-F238E27FC236}">
                            <a16:creationId xmlns:a16="http://schemas.microsoft.com/office/drawing/2014/main" id="{DE4C0F4C-FF47-4416-A97C-112547F354FA}"/>
                          </a:ext>
                        </a:extLst>
                      </p:cNvPr>
                      <p:cNvPicPr/>
                      <p:nvPr/>
                    </p:nvPicPr>
                    <p:blipFill>
                      <a:blip r:embed="rId13"/>
                      <a:stretch>
                        <a:fillRect/>
                      </a:stretch>
                    </p:blipFill>
                    <p:spPr>
                      <a:xfrm>
                        <a:off x="468313" y="4451350"/>
                        <a:ext cx="7097713" cy="695325"/>
                      </a:xfrm>
                      <a:prstGeom prst="rect">
                        <a:avLst/>
                      </a:prstGeom>
                    </p:spPr>
                  </p:pic>
                </p:oleObj>
              </mc:Fallback>
            </mc:AlternateContent>
          </a:graphicData>
        </a:graphic>
      </p:graphicFrame>
      <p:graphicFrame>
        <p:nvGraphicFramePr>
          <p:cNvPr id="51" name="Object 50">
            <a:extLst>
              <a:ext uri="{FF2B5EF4-FFF2-40B4-BE49-F238E27FC236}">
                <a16:creationId xmlns:a16="http://schemas.microsoft.com/office/drawing/2014/main" id="{FAA5C3AB-E660-4E64-976C-560E68D51D08}"/>
              </a:ext>
            </a:extLst>
          </p:cNvPr>
          <p:cNvGraphicFramePr>
            <a:graphicFrameLocks noChangeAspect="1"/>
          </p:cNvGraphicFramePr>
          <p:nvPr>
            <p:extLst>
              <p:ext uri="{D42A27DB-BD31-4B8C-83A1-F6EECF244321}">
                <p14:modId xmlns:p14="http://schemas.microsoft.com/office/powerpoint/2010/main" val="2676858460"/>
              </p:ext>
            </p:extLst>
          </p:nvPr>
        </p:nvGraphicFramePr>
        <p:xfrm>
          <a:off x="2862263" y="5080363"/>
          <a:ext cx="4910137" cy="763588"/>
        </p:xfrm>
        <a:graphic>
          <a:graphicData uri="http://schemas.openxmlformats.org/presentationml/2006/ole">
            <mc:AlternateContent xmlns:mc="http://schemas.openxmlformats.org/markup-compatibility/2006">
              <mc:Choice xmlns:v="urn:schemas-microsoft-com:vml" Requires="v">
                <p:oleObj spid="_x0000_s10246" name="Equation" r:id="rId14" imgW="2768400" imgH="431640" progId="Equation.DSMT4">
                  <p:embed/>
                </p:oleObj>
              </mc:Choice>
              <mc:Fallback>
                <p:oleObj name="Equation" r:id="rId14" imgW="2768400" imgH="431640" progId="Equation.DSMT4">
                  <p:embed/>
                  <p:pic>
                    <p:nvPicPr>
                      <p:cNvPr id="32" name="Object 31">
                        <a:extLst>
                          <a:ext uri="{FF2B5EF4-FFF2-40B4-BE49-F238E27FC236}">
                            <a16:creationId xmlns:a16="http://schemas.microsoft.com/office/drawing/2014/main" id="{7A70976C-C1B1-40E5-A5E6-A21D5FB57DFB}"/>
                          </a:ext>
                        </a:extLst>
                      </p:cNvPr>
                      <p:cNvPicPr/>
                      <p:nvPr/>
                    </p:nvPicPr>
                    <p:blipFill>
                      <a:blip r:embed="rId15"/>
                      <a:stretch>
                        <a:fillRect/>
                      </a:stretch>
                    </p:blipFill>
                    <p:spPr>
                      <a:xfrm>
                        <a:off x="2862263" y="5080363"/>
                        <a:ext cx="4910137" cy="763588"/>
                      </a:xfrm>
                      <a:prstGeom prst="rect">
                        <a:avLst/>
                      </a:prstGeom>
                    </p:spPr>
                  </p:pic>
                </p:oleObj>
              </mc:Fallback>
            </mc:AlternateContent>
          </a:graphicData>
        </a:graphic>
      </p:graphicFrame>
      <p:graphicFrame>
        <p:nvGraphicFramePr>
          <p:cNvPr id="52" name="Object 51">
            <a:extLst>
              <a:ext uri="{FF2B5EF4-FFF2-40B4-BE49-F238E27FC236}">
                <a16:creationId xmlns:a16="http://schemas.microsoft.com/office/drawing/2014/main" id="{4CDECB5C-3ACE-43E3-AA38-414512B89FF3}"/>
              </a:ext>
            </a:extLst>
          </p:cNvPr>
          <p:cNvGraphicFramePr>
            <a:graphicFrameLocks noChangeAspect="1"/>
          </p:cNvGraphicFramePr>
          <p:nvPr>
            <p:extLst>
              <p:ext uri="{D42A27DB-BD31-4B8C-83A1-F6EECF244321}">
                <p14:modId xmlns:p14="http://schemas.microsoft.com/office/powerpoint/2010/main" val="1660627930"/>
              </p:ext>
            </p:extLst>
          </p:nvPr>
        </p:nvGraphicFramePr>
        <p:xfrm>
          <a:off x="2862263" y="5843951"/>
          <a:ext cx="2973387" cy="695325"/>
        </p:xfrm>
        <a:graphic>
          <a:graphicData uri="http://schemas.openxmlformats.org/presentationml/2006/ole">
            <mc:AlternateContent xmlns:mc="http://schemas.openxmlformats.org/markup-compatibility/2006">
              <mc:Choice xmlns:v="urn:schemas-microsoft-com:vml" Requires="v">
                <p:oleObj spid="_x0000_s10247" name="Equation" r:id="rId16" imgW="1676160" imgH="393480" progId="Equation.DSMT4">
                  <p:embed/>
                </p:oleObj>
              </mc:Choice>
              <mc:Fallback>
                <p:oleObj name="Equation" r:id="rId16" imgW="1676160" imgH="393480" progId="Equation.DSMT4">
                  <p:embed/>
                  <p:pic>
                    <p:nvPicPr>
                      <p:cNvPr id="51" name="Object 50">
                        <a:extLst>
                          <a:ext uri="{FF2B5EF4-FFF2-40B4-BE49-F238E27FC236}">
                            <a16:creationId xmlns:a16="http://schemas.microsoft.com/office/drawing/2014/main" id="{FAA5C3AB-E660-4E64-976C-560E68D51D08}"/>
                          </a:ext>
                        </a:extLst>
                      </p:cNvPr>
                      <p:cNvPicPr/>
                      <p:nvPr/>
                    </p:nvPicPr>
                    <p:blipFill>
                      <a:blip r:embed="rId17"/>
                      <a:stretch>
                        <a:fillRect/>
                      </a:stretch>
                    </p:blipFill>
                    <p:spPr>
                      <a:xfrm>
                        <a:off x="2862263" y="5843951"/>
                        <a:ext cx="2973387" cy="695325"/>
                      </a:xfrm>
                      <a:prstGeom prst="rect">
                        <a:avLst/>
                      </a:prstGeom>
                    </p:spPr>
                  </p:pic>
                </p:oleObj>
              </mc:Fallback>
            </mc:AlternateContent>
          </a:graphicData>
        </a:graphic>
      </p:graphicFrame>
      <p:sp>
        <p:nvSpPr>
          <p:cNvPr id="58" name="TextBox 57">
            <a:extLst>
              <a:ext uri="{FF2B5EF4-FFF2-40B4-BE49-F238E27FC236}">
                <a16:creationId xmlns:a16="http://schemas.microsoft.com/office/drawing/2014/main" id="{997970BC-71E9-4BB4-8B39-0215B65A598A}"/>
              </a:ext>
            </a:extLst>
          </p:cNvPr>
          <p:cNvSpPr txBox="1"/>
          <p:nvPr/>
        </p:nvSpPr>
        <p:spPr>
          <a:xfrm>
            <a:off x="5678488" y="6356350"/>
            <a:ext cx="2251075" cy="415498"/>
          </a:xfrm>
          <a:prstGeom prst="rect">
            <a:avLst/>
          </a:prstGeom>
          <a:noFill/>
        </p:spPr>
        <p:txBody>
          <a:bodyPr wrap="square">
            <a:spAutoFit/>
          </a:bodyPr>
          <a:lstStyle/>
          <a:p>
            <a:pPr>
              <a:spcBef>
                <a:spcPct val="20000"/>
              </a:spcBef>
              <a:defRPr/>
            </a:pPr>
            <a:r>
              <a:rPr kumimoji="0" lang="en-US" sz="21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1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kumimoji="0" lang="en-US" sz="21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h</a:t>
            </a:r>
            <a:r>
              <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&lt; </a:t>
            </a:r>
            <a:r>
              <a:rPr kumimoji="0" lang="en-US" sz="2100" b="0" i="1" u="none" strike="noStrike" kern="1200" cap="none" spc="0" normalizeH="0" baseline="0" noProof="0" dirty="0">
                <a:ln>
                  <a:noFill/>
                </a:ln>
                <a:solidFill>
                  <a:prstClr val="white"/>
                </a:solidFill>
                <a:effectLst/>
                <a:uLnTx/>
                <a:uFillTx/>
                <a:latin typeface="Symbol" panose="05050102010706020507" pitchFamily="18" charset="2"/>
                <a:ea typeface="Cambria" panose="02040503050406030204" pitchFamily="18" charset="0"/>
                <a:cs typeface="Times New Roman" panose="02020603050405020304" pitchFamily="18" charset="0"/>
              </a:rPr>
              <a:t>x</a:t>
            </a:r>
            <a:r>
              <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&lt; </a:t>
            </a:r>
            <a:r>
              <a:rPr kumimoji="0" lang="en-US" sz="21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1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kumimoji="0" lang="en-US" sz="21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h</a:t>
            </a:r>
            <a:endPar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7BED38EC-8182-48A6-BD2B-76C39E400A32}"/>
              </a:ext>
            </a:extLst>
          </p:cNvPr>
          <p:cNvCxnSpPr/>
          <p:nvPr/>
        </p:nvCxnSpPr>
        <p:spPr>
          <a:xfrm>
            <a:off x="1786855" y="3951215"/>
            <a:ext cx="637563" cy="3271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4996F4C-0EE0-409E-A8C8-CDF98137C251}"/>
              </a:ext>
            </a:extLst>
          </p:cNvPr>
          <p:cNvCxnSpPr/>
          <p:nvPr/>
        </p:nvCxnSpPr>
        <p:spPr>
          <a:xfrm>
            <a:off x="1786854" y="3334523"/>
            <a:ext cx="637563" cy="3271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754DD1B-91D5-4CCC-A14B-C8C19FD0EB5B}"/>
              </a:ext>
            </a:extLst>
          </p:cNvPr>
          <p:cNvCxnSpPr>
            <a:cxnSpLocks/>
          </p:cNvCxnSpPr>
          <p:nvPr/>
        </p:nvCxnSpPr>
        <p:spPr>
          <a:xfrm>
            <a:off x="3820898" y="3872130"/>
            <a:ext cx="1472555" cy="3138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4288937-7252-43A7-8CF7-933FE0849A0F}"/>
              </a:ext>
            </a:extLst>
          </p:cNvPr>
          <p:cNvCxnSpPr>
            <a:cxnSpLocks/>
          </p:cNvCxnSpPr>
          <p:nvPr/>
        </p:nvCxnSpPr>
        <p:spPr>
          <a:xfrm>
            <a:off x="3820897" y="3255438"/>
            <a:ext cx="1405444" cy="3003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Audio 16">
            <a:hlinkClick r:id="" action="ppaction://media"/>
            <a:extLst>
              <a:ext uri="{FF2B5EF4-FFF2-40B4-BE49-F238E27FC236}">
                <a16:creationId xmlns:a16="http://schemas.microsoft.com/office/drawing/2014/main" id="{33DAB5DD-AC8A-4907-9060-6A685122AE2B}"/>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516812661"/>
      </p:ext>
    </p:extLst>
  </p:cSld>
  <p:clrMapOvr>
    <a:masterClrMapping/>
  </p:clrMapOvr>
  <mc:AlternateContent xmlns:mc="http://schemas.openxmlformats.org/markup-compatibility/2006" xmlns:p14="http://schemas.microsoft.com/office/powerpoint/2010/main">
    <mc:Choice Requires="p14">
      <p:transition spd="slow" p14:dur="2000" advTm="158056"/>
    </mc:Choice>
    <mc:Fallback xmlns="">
      <p:transition spd="slow" advTm="158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7"/>
                </p:tgtEl>
              </p:cMediaNode>
            </p:audio>
          </p:childTnLst>
        </p:cTn>
      </p:par>
    </p:tnLst>
    <p:bldLst>
      <p:bldP spid="5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Centered divided difference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Next, we isolate the derivate:</a:t>
            </a:r>
          </a:p>
          <a:p>
            <a:endParaRPr lang="en-US" dirty="0"/>
          </a:p>
          <a:p>
            <a:endParaRPr lang="en-US" dirty="0"/>
          </a:p>
          <a:p>
            <a:endParaRPr lang="en-US" dirty="0"/>
          </a:p>
          <a:p>
            <a:endParaRPr lang="en-US" dirty="0"/>
          </a:p>
          <a:p>
            <a:pPr lvl="1"/>
            <a:r>
              <a:rPr lang="en-US" dirty="0"/>
              <a:t>This formula is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2</a:t>
            </a:r>
            <a:r>
              <a:rPr lang="en-US" dirty="0">
                <a:latin typeface="Times New Roman" panose="02020603050405020304" pitchFamily="18" charset="0"/>
              </a:rPr>
              <a:t>)</a:t>
            </a:r>
          </a:p>
          <a:p>
            <a:pPr lvl="2"/>
            <a:r>
              <a:rPr lang="en-US" dirty="0"/>
              <a:t>Double the sampling rate (halve </a:t>
            </a:r>
            <a:r>
              <a:rPr lang="en-US" i="1" dirty="0">
                <a:latin typeface="Times New Roman" panose="02020603050405020304" pitchFamily="18" charset="0"/>
              </a:rPr>
              <a:t>h</a:t>
            </a:r>
            <a:r>
              <a:rPr lang="en-US" dirty="0"/>
              <a:t>),</a:t>
            </a:r>
            <a:br>
              <a:rPr lang="en-US" dirty="0"/>
            </a:br>
            <a:r>
              <a:rPr lang="en-US" dirty="0"/>
              <a:t>		the error drops by a factor of four</a:t>
            </a:r>
          </a:p>
          <a:p>
            <a:pPr lvl="2"/>
            <a:r>
              <a:rPr lang="en-US" dirty="0"/>
              <a:t>We can get a better approximation with a larger </a:t>
            </a:r>
            <a:r>
              <a:rPr lang="en-US" i="1" dirty="0">
                <a:latin typeface="Times New Roman" panose="02020603050405020304" pitchFamily="18" charset="0"/>
              </a:rPr>
              <a:t>h</a:t>
            </a:r>
            <a:endParaRPr lang="en-US" dirty="0">
              <a:latin typeface="Times New Roman" panose="02020603050405020304" pitchFamily="18" charset="0"/>
            </a:endParaRPr>
          </a:p>
          <a:p>
            <a:pPr lvl="3"/>
            <a:r>
              <a:rPr lang="en-US" dirty="0"/>
              <a:t>Less impact from subtractive cancellation</a:t>
            </a:r>
          </a:p>
          <a:p>
            <a:pPr lvl="2"/>
            <a:endParaRPr lang="en-US" baseline="-25000"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16</a:t>
            </a:fld>
            <a:endParaRPr lang="en-CA"/>
          </a:p>
        </p:txBody>
      </p:sp>
      <p:graphicFrame>
        <p:nvGraphicFramePr>
          <p:cNvPr id="60" name="Object 59">
            <a:extLst>
              <a:ext uri="{FF2B5EF4-FFF2-40B4-BE49-F238E27FC236}">
                <a16:creationId xmlns:a16="http://schemas.microsoft.com/office/drawing/2014/main" id="{9D077405-4697-4222-81BD-DA3D3F117B80}"/>
              </a:ext>
            </a:extLst>
          </p:cNvPr>
          <p:cNvGraphicFramePr>
            <a:graphicFrameLocks noChangeAspect="1"/>
          </p:cNvGraphicFramePr>
          <p:nvPr>
            <p:extLst>
              <p:ext uri="{D42A27DB-BD31-4B8C-83A1-F6EECF244321}">
                <p14:modId xmlns:p14="http://schemas.microsoft.com/office/powerpoint/2010/main" val="1686075406"/>
              </p:ext>
            </p:extLst>
          </p:nvPr>
        </p:nvGraphicFramePr>
        <p:xfrm>
          <a:off x="6511925" y="1542329"/>
          <a:ext cx="2251075" cy="676275"/>
        </p:xfrm>
        <a:graphic>
          <a:graphicData uri="http://schemas.openxmlformats.org/presentationml/2006/ole">
            <mc:AlternateContent xmlns:mc="http://schemas.openxmlformats.org/markup-compatibility/2006">
              <mc:Choice xmlns:v="urn:schemas-microsoft-com:vml" Requires="v">
                <p:oleObj spid="_x0000_s11266" name="Equation" r:id="rId6" imgW="1396800" imgH="419040" progId="Equation.DSMT4">
                  <p:embed/>
                </p:oleObj>
              </mc:Choice>
              <mc:Fallback>
                <p:oleObj name="Equation" r:id="rId6" imgW="1396800" imgH="419040" progId="Equation.DSMT4">
                  <p:embed/>
                  <p:pic>
                    <p:nvPicPr>
                      <p:cNvPr id="60" name="Object 59">
                        <a:extLst>
                          <a:ext uri="{FF2B5EF4-FFF2-40B4-BE49-F238E27FC236}">
                            <a16:creationId xmlns:a16="http://schemas.microsoft.com/office/drawing/2014/main" id="{9D077405-4697-4222-81BD-DA3D3F117B80}"/>
                          </a:ext>
                        </a:extLst>
                      </p:cNvPr>
                      <p:cNvPicPr/>
                      <p:nvPr/>
                    </p:nvPicPr>
                    <p:blipFill>
                      <a:blip r:embed="rId7"/>
                      <a:stretch>
                        <a:fillRect/>
                      </a:stretch>
                    </p:blipFill>
                    <p:spPr>
                      <a:xfrm>
                        <a:off x="6511925" y="1542329"/>
                        <a:ext cx="2251075" cy="676275"/>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7A70976C-C1B1-40E5-A5E6-A21D5FB57DFB}"/>
              </a:ext>
            </a:extLst>
          </p:cNvPr>
          <p:cNvGraphicFramePr>
            <a:graphicFrameLocks noChangeAspect="1"/>
          </p:cNvGraphicFramePr>
          <p:nvPr>
            <p:extLst>
              <p:ext uri="{D42A27DB-BD31-4B8C-83A1-F6EECF244321}">
                <p14:modId xmlns:p14="http://schemas.microsoft.com/office/powerpoint/2010/main" val="271376335"/>
              </p:ext>
            </p:extLst>
          </p:nvPr>
        </p:nvGraphicFramePr>
        <p:xfrm>
          <a:off x="1129507" y="2123155"/>
          <a:ext cx="5362575" cy="695325"/>
        </p:xfrm>
        <a:graphic>
          <a:graphicData uri="http://schemas.openxmlformats.org/presentationml/2006/ole">
            <mc:AlternateContent xmlns:mc="http://schemas.openxmlformats.org/markup-compatibility/2006">
              <mc:Choice xmlns:v="urn:schemas-microsoft-com:vml" Requires="v">
                <p:oleObj spid="_x0000_s11267" name="Equation" r:id="rId8" imgW="3022560" imgH="393480" progId="Equation.DSMT4">
                  <p:embed/>
                </p:oleObj>
              </mc:Choice>
              <mc:Fallback>
                <p:oleObj name="Equation" r:id="rId8" imgW="3022560" imgH="393480" progId="Equation.DSMT4">
                  <p:embed/>
                  <p:pic>
                    <p:nvPicPr>
                      <p:cNvPr id="32" name="Object 31">
                        <a:extLst>
                          <a:ext uri="{FF2B5EF4-FFF2-40B4-BE49-F238E27FC236}">
                            <a16:creationId xmlns:a16="http://schemas.microsoft.com/office/drawing/2014/main" id="{7A70976C-C1B1-40E5-A5E6-A21D5FB57DFB}"/>
                          </a:ext>
                        </a:extLst>
                      </p:cNvPr>
                      <p:cNvPicPr/>
                      <p:nvPr/>
                    </p:nvPicPr>
                    <p:blipFill>
                      <a:blip r:embed="rId9"/>
                      <a:stretch>
                        <a:fillRect/>
                      </a:stretch>
                    </p:blipFill>
                    <p:spPr>
                      <a:xfrm>
                        <a:off x="1129507" y="2123155"/>
                        <a:ext cx="5362575" cy="695325"/>
                      </a:xfrm>
                      <a:prstGeom prst="rect">
                        <a:avLst/>
                      </a:prstGeom>
                    </p:spPr>
                  </p:pic>
                </p:oleObj>
              </mc:Fallback>
            </mc:AlternateContent>
          </a:graphicData>
        </a:graphic>
      </p:graphicFrame>
      <p:sp>
        <p:nvSpPr>
          <p:cNvPr id="58" name="TextBox 57">
            <a:extLst>
              <a:ext uri="{FF2B5EF4-FFF2-40B4-BE49-F238E27FC236}">
                <a16:creationId xmlns:a16="http://schemas.microsoft.com/office/drawing/2014/main" id="{997970BC-71E9-4BB4-8B39-0215B65A598A}"/>
              </a:ext>
            </a:extLst>
          </p:cNvPr>
          <p:cNvSpPr txBox="1"/>
          <p:nvPr/>
        </p:nvSpPr>
        <p:spPr>
          <a:xfrm>
            <a:off x="6588124" y="3488751"/>
            <a:ext cx="2251075" cy="415498"/>
          </a:xfrm>
          <a:prstGeom prst="rect">
            <a:avLst/>
          </a:prstGeom>
          <a:noFill/>
        </p:spPr>
        <p:txBody>
          <a:bodyPr wrap="square">
            <a:spAutoFit/>
          </a:bodyPr>
          <a:lstStyle/>
          <a:p>
            <a:pPr>
              <a:spcBef>
                <a:spcPct val="20000"/>
              </a:spcBef>
              <a:defRPr/>
            </a:pPr>
            <a:r>
              <a:rPr kumimoji="0" lang="en-US" sz="21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1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kumimoji="0" lang="en-US" sz="21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h</a:t>
            </a:r>
            <a:r>
              <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&lt; </a:t>
            </a:r>
            <a:r>
              <a:rPr kumimoji="0" lang="en-US" sz="2100" b="0" i="1" u="none" strike="noStrike" kern="1200" cap="none" spc="0" normalizeH="0" baseline="0" noProof="0" dirty="0">
                <a:ln>
                  <a:noFill/>
                </a:ln>
                <a:solidFill>
                  <a:prstClr val="white"/>
                </a:solidFill>
                <a:effectLst/>
                <a:uLnTx/>
                <a:uFillTx/>
                <a:latin typeface="Symbol" panose="05050102010706020507" pitchFamily="18" charset="2"/>
                <a:ea typeface="Cambria" panose="02040503050406030204" pitchFamily="18" charset="0"/>
                <a:cs typeface="Times New Roman" panose="02020603050405020304" pitchFamily="18" charset="0"/>
              </a:rPr>
              <a:t>x</a:t>
            </a:r>
            <a:r>
              <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&lt; </a:t>
            </a:r>
            <a:r>
              <a:rPr kumimoji="0" lang="en-US" sz="21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1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kumimoji="0" lang="en-US" sz="21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h</a:t>
            </a:r>
            <a:endPar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aphicFrame>
        <p:nvGraphicFramePr>
          <p:cNvPr id="14" name="Object 13">
            <a:extLst>
              <a:ext uri="{FF2B5EF4-FFF2-40B4-BE49-F238E27FC236}">
                <a16:creationId xmlns:a16="http://schemas.microsoft.com/office/drawing/2014/main" id="{184C9807-0C56-403A-ADCE-2B8EDF5E52B2}"/>
              </a:ext>
            </a:extLst>
          </p:cNvPr>
          <p:cNvGraphicFramePr>
            <a:graphicFrameLocks noChangeAspect="1"/>
          </p:cNvGraphicFramePr>
          <p:nvPr>
            <p:extLst>
              <p:ext uri="{D42A27DB-BD31-4B8C-83A1-F6EECF244321}">
                <p14:modId xmlns:p14="http://schemas.microsoft.com/office/powerpoint/2010/main" val="2675965298"/>
              </p:ext>
            </p:extLst>
          </p:nvPr>
        </p:nvGraphicFramePr>
        <p:xfrm>
          <a:off x="2576512" y="2818480"/>
          <a:ext cx="5137150" cy="739775"/>
        </p:xfrm>
        <a:graphic>
          <a:graphicData uri="http://schemas.openxmlformats.org/presentationml/2006/ole">
            <mc:AlternateContent xmlns:mc="http://schemas.openxmlformats.org/markup-compatibility/2006">
              <mc:Choice xmlns:v="urn:schemas-microsoft-com:vml" Requires="v">
                <p:oleObj spid="_x0000_s11268" name="Equation" r:id="rId10" imgW="2895480" imgH="419040" progId="Equation.DSMT4">
                  <p:embed/>
                </p:oleObj>
              </mc:Choice>
              <mc:Fallback>
                <p:oleObj name="Equation" r:id="rId10" imgW="2895480" imgH="419040" progId="Equation.DSMT4">
                  <p:embed/>
                  <p:pic>
                    <p:nvPicPr>
                      <p:cNvPr id="32" name="Object 31">
                        <a:extLst>
                          <a:ext uri="{FF2B5EF4-FFF2-40B4-BE49-F238E27FC236}">
                            <a16:creationId xmlns:a16="http://schemas.microsoft.com/office/drawing/2014/main" id="{7A70976C-C1B1-40E5-A5E6-A21D5FB57DFB}"/>
                          </a:ext>
                        </a:extLst>
                      </p:cNvPr>
                      <p:cNvPicPr/>
                      <p:nvPr/>
                    </p:nvPicPr>
                    <p:blipFill>
                      <a:blip r:embed="rId11"/>
                      <a:stretch>
                        <a:fillRect/>
                      </a:stretch>
                    </p:blipFill>
                    <p:spPr>
                      <a:xfrm>
                        <a:off x="2576512" y="2818480"/>
                        <a:ext cx="5137150" cy="739775"/>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AF2A098D-33C9-43C3-9519-0E185C379E52}"/>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797891374"/>
      </p:ext>
    </p:extLst>
  </p:cSld>
  <p:clrMapOvr>
    <a:masterClrMapping/>
  </p:clrMapOvr>
  <mc:AlternateContent xmlns:mc="http://schemas.openxmlformats.org/markup-compatibility/2006" xmlns:p14="http://schemas.microsoft.com/office/powerpoint/2010/main">
    <mc:Choice Requires="p14">
      <p:transition spd="slow" p14:dur="2000" advTm="147445"/>
    </mc:Choice>
    <mc:Fallback xmlns="">
      <p:transition spd="slow" advTm="147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9"/>
                </p:tgtEl>
              </p:cMediaNode>
            </p:audio>
          </p:childTnLst>
        </p:cTn>
      </p:par>
    </p:tnLst>
    <p:bldLst>
      <p:bldP spid="5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1D37-4CE9-417C-AB8C-EF0C158CDCEB}"/>
              </a:ext>
            </a:extLst>
          </p:cNvPr>
          <p:cNvSpPr>
            <a:spLocks noGrp="1"/>
          </p:cNvSpPr>
          <p:nvPr>
            <p:ph type="title"/>
          </p:nvPr>
        </p:nvSpPr>
        <p:spPr/>
        <p:txBody>
          <a:bodyPr/>
          <a:lstStyle/>
          <a:p>
            <a:r>
              <a:rPr lang="en-US" dirty="0"/>
              <a:t>Centered divided difference</a:t>
            </a:r>
          </a:p>
        </p:txBody>
      </p:sp>
      <p:sp>
        <p:nvSpPr>
          <p:cNvPr id="3" name="Content Placeholder 2">
            <a:extLst>
              <a:ext uri="{FF2B5EF4-FFF2-40B4-BE49-F238E27FC236}">
                <a16:creationId xmlns:a16="http://schemas.microsoft.com/office/drawing/2014/main" id="{40243D9B-2C11-45CA-AE3B-8FCD8A403FE7}"/>
              </a:ext>
            </a:extLst>
          </p:cNvPr>
          <p:cNvSpPr>
            <a:spLocks noGrp="1"/>
          </p:cNvSpPr>
          <p:nvPr>
            <p:ph idx="1"/>
          </p:nvPr>
        </p:nvSpPr>
        <p:spPr/>
        <p:txBody>
          <a:bodyPr/>
          <a:lstStyle/>
          <a:p>
            <a:r>
              <a:rPr lang="en-US" dirty="0"/>
              <a:t>Suppose we want to approximate the derivative of </a:t>
            </a:r>
            <a:r>
              <a:rPr lang="en-US" dirty="0">
                <a:latin typeface="Times New Roman" panose="02020603050405020304" pitchFamily="18" charset="0"/>
              </a:rPr>
              <a:t>sin(</a:t>
            </a:r>
            <a:r>
              <a:rPr lang="en-US" i="1" dirty="0">
                <a:latin typeface="Times New Roman" panose="02020603050405020304" pitchFamily="18" charset="0"/>
              </a:rPr>
              <a:t>x</a:t>
            </a:r>
            <a:r>
              <a:rPr lang="en-US" dirty="0">
                <a:latin typeface="Times New Roman" panose="02020603050405020304" pitchFamily="18" charset="0"/>
              </a:rPr>
              <a:t>)</a:t>
            </a:r>
            <a:r>
              <a:rPr lang="en-US" dirty="0"/>
              <a:t> at </a:t>
            </a:r>
            <a:r>
              <a:rPr lang="en-US" i="1" dirty="0">
                <a:latin typeface="Times New Roman" panose="02020603050405020304" pitchFamily="18" charset="0"/>
              </a:rPr>
              <a:t>x</a:t>
            </a:r>
            <a:r>
              <a:rPr lang="en-US" dirty="0">
                <a:latin typeface="Times New Roman" panose="02020603050405020304" pitchFamily="18" charset="0"/>
              </a:rPr>
              <a:t> = 1</a:t>
            </a:r>
          </a:p>
        </p:txBody>
      </p:sp>
      <p:sp>
        <p:nvSpPr>
          <p:cNvPr id="4" name="Footer Placeholder 3">
            <a:extLst>
              <a:ext uri="{FF2B5EF4-FFF2-40B4-BE49-F238E27FC236}">
                <a16:creationId xmlns:a16="http://schemas.microsoft.com/office/drawing/2014/main" id="{DF4DB1FC-0D5A-481E-81EA-4713A6FA66E9}"/>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406718CF-CD2F-4000-935B-0698128DC313}"/>
              </a:ext>
            </a:extLst>
          </p:cNvPr>
          <p:cNvSpPr>
            <a:spLocks noGrp="1"/>
          </p:cNvSpPr>
          <p:nvPr>
            <p:ph type="sldNum" sz="quarter" idx="12"/>
          </p:nvPr>
        </p:nvSpPr>
        <p:spPr/>
        <p:txBody>
          <a:bodyPr/>
          <a:lstStyle/>
          <a:p>
            <a:fld id="{42EF6DC8-DA9C-4533-8A40-BB00A2545AF8}" type="slidenum">
              <a:rPr lang="en-CA" smtClean="0"/>
              <a:pPr/>
              <a:t>17</a:t>
            </a:fld>
            <a:endParaRPr lang="en-CA"/>
          </a:p>
        </p:txBody>
      </p:sp>
      <p:sp>
        <p:nvSpPr>
          <p:cNvPr id="8" name="TextBox 7">
            <a:extLst>
              <a:ext uri="{FF2B5EF4-FFF2-40B4-BE49-F238E27FC236}">
                <a16:creationId xmlns:a16="http://schemas.microsoft.com/office/drawing/2014/main" id="{A602A5D5-5660-48B7-9749-213591283DC4}"/>
              </a:ext>
            </a:extLst>
          </p:cNvPr>
          <p:cNvSpPr txBox="1"/>
          <p:nvPr/>
        </p:nvSpPr>
        <p:spPr>
          <a:xfrm>
            <a:off x="115173" y="2666050"/>
            <a:ext cx="7956960" cy="2862322"/>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    1   0.5                     0.5180694479998514     0.02223                 0.02251</a:t>
            </a:r>
          </a:p>
          <a:p>
            <a:r>
              <a:rPr lang="en-US" dirty="0">
                <a:solidFill>
                  <a:schemeClr val="bg1"/>
                </a:solidFill>
                <a:latin typeface="Times New Roman" panose="02020603050405020304" pitchFamily="18" charset="0"/>
                <a:cs typeface="Times New Roman" panose="02020603050405020304" pitchFamily="18" charset="0"/>
              </a:rPr>
              <a:t>    2   0.25                   0.5346917186645042     0.005611               0.005628</a:t>
            </a:r>
          </a:p>
          <a:p>
            <a:r>
              <a:rPr lang="en-US" dirty="0">
                <a:solidFill>
                  <a:schemeClr val="bg1"/>
                </a:solidFill>
                <a:latin typeface="Times New Roman" panose="02020603050405020304" pitchFamily="18" charset="0"/>
                <a:cs typeface="Times New Roman" panose="02020603050405020304" pitchFamily="18" charset="0"/>
              </a:rPr>
              <a:t>    3   0.125                 0.5388963674522724     0.001406               0.001407</a:t>
            </a:r>
          </a:p>
          <a:p>
            <a:r>
              <a:rPr lang="en-US" dirty="0">
                <a:solidFill>
                  <a:schemeClr val="bg1"/>
                </a:solidFill>
                <a:latin typeface="Times New Roman" panose="02020603050405020304" pitchFamily="18" charset="0"/>
                <a:cs typeface="Times New Roman" panose="02020603050405020304" pitchFamily="18" charset="0"/>
              </a:rPr>
              <a:t>    4   0.0625               0.5399506152510245     0.0003517             0.0003518</a:t>
            </a:r>
          </a:p>
          <a:p>
            <a:r>
              <a:rPr lang="en-US" dirty="0">
                <a:solidFill>
                  <a:schemeClr val="bg1"/>
                </a:solidFill>
                <a:latin typeface="Times New Roman" panose="02020603050405020304" pitchFamily="18" charset="0"/>
                <a:cs typeface="Times New Roman" panose="02020603050405020304" pitchFamily="18" charset="0"/>
              </a:rPr>
              <a:t>    5   0.03125             0.5402143703335476     0.00008794           0.00008794</a:t>
            </a:r>
          </a:p>
          <a:p>
            <a:r>
              <a:rPr lang="en-US" dirty="0">
                <a:solidFill>
                  <a:schemeClr val="bg1"/>
                </a:solidFill>
                <a:latin typeface="Times New Roman" panose="02020603050405020304" pitchFamily="18" charset="0"/>
                <a:cs typeface="Times New Roman" panose="02020603050405020304" pitchFamily="18" charset="0"/>
              </a:rPr>
              <a:t>    6   0.015625           0.5402803211794023     0.00002198           0.00002198</a:t>
            </a:r>
          </a:p>
          <a:p>
            <a:r>
              <a:rPr lang="en-US" dirty="0">
                <a:solidFill>
                  <a:schemeClr val="bg1"/>
                </a:solidFill>
                <a:latin typeface="Times New Roman" panose="02020603050405020304" pitchFamily="18" charset="0"/>
                <a:cs typeface="Times New Roman" panose="02020603050405020304" pitchFamily="18" charset="0"/>
              </a:rPr>
              <a:t>    7   0.0078125         0.5402968096456391     0.000005496         0.000005496</a:t>
            </a:r>
          </a:p>
          <a:p>
            <a:r>
              <a:rPr lang="en-US" dirty="0">
                <a:solidFill>
                  <a:schemeClr val="bg1"/>
                </a:solidFill>
                <a:latin typeface="Times New Roman" panose="02020603050405020304" pitchFamily="18" charset="0"/>
                <a:cs typeface="Times New Roman" panose="02020603050405020304" pitchFamily="18" charset="0"/>
              </a:rPr>
              <a:t>    8   0.00390625       0.5403009318093694     0.000001374         0.000001374</a:t>
            </a:r>
          </a:p>
          <a:p>
            <a:r>
              <a:rPr lang="en-US" dirty="0">
                <a:solidFill>
                  <a:schemeClr val="bg1"/>
                </a:solidFill>
                <a:latin typeface="Times New Roman" panose="02020603050405020304" pitchFamily="18" charset="0"/>
                <a:cs typeface="Times New Roman" panose="02020603050405020304" pitchFamily="18" charset="0"/>
              </a:rPr>
              <a:t>    9   0.001953125     0.5403019623532543     0.0000003435       0.0000003435</a:t>
            </a:r>
          </a:p>
          <a:p>
            <a:r>
              <a:rPr lang="en-US" dirty="0">
                <a:solidFill>
                  <a:schemeClr val="bg1"/>
                </a:solidFill>
                <a:latin typeface="Times New Roman" panose="02020603050405020304" pitchFamily="18" charset="0"/>
                <a:cs typeface="Times New Roman" panose="02020603050405020304" pitchFamily="18" charset="0"/>
              </a:rPr>
              <a:t>  10   0.0009765625   0.5403022199893712     0.00000008588     0.00000008588</a:t>
            </a:r>
          </a:p>
        </p:txBody>
      </p:sp>
      <p:sp>
        <p:nvSpPr>
          <p:cNvPr id="14" name="TextBox 13">
            <a:extLst>
              <a:ext uri="{FF2B5EF4-FFF2-40B4-BE49-F238E27FC236}">
                <a16:creationId xmlns:a16="http://schemas.microsoft.com/office/drawing/2014/main" id="{BEE9259A-9366-4D11-B964-72FB6F16D1B6}"/>
              </a:ext>
            </a:extLst>
          </p:cNvPr>
          <p:cNvSpPr txBox="1"/>
          <p:nvPr/>
        </p:nvSpPr>
        <p:spPr>
          <a:xfrm>
            <a:off x="331366" y="2142884"/>
            <a:ext cx="322976" cy="400110"/>
          </a:xfrm>
          <a:prstGeom prst="rect">
            <a:avLst/>
          </a:prstGeom>
          <a:noFill/>
        </p:spPr>
        <p:txBody>
          <a:bodyPr wrap="square">
            <a:spAutoFit/>
          </a:bodyPr>
          <a:lstStyle/>
          <a:p>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endParaRPr lang="en-US" sz="2000" i="1" dirty="0"/>
          </a:p>
        </p:txBody>
      </p:sp>
      <p:sp>
        <p:nvSpPr>
          <p:cNvPr id="15" name="TextBox 14">
            <a:extLst>
              <a:ext uri="{FF2B5EF4-FFF2-40B4-BE49-F238E27FC236}">
                <a16:creationId xmlns:a16="http://schemas.microsoft.com/office/drawing/2014/main" id="{01898192-A449-4588-B8DA-E5498EF24BCF}"/>
              </a:ext>
            </a:extLst>
          </p:cNvPr>
          <p:cNvSpPr txBox="1"/>
          <p:nvPr/>
        </p:nvSpPr>
        <p:spPr>
          <a:xfrm>
            <a:off x="878749" y="2142883"/>
            <a:ext cx="983606" cy="400110"/>
          </a:xfrm>
          <a:prstGeom prst="rect">
            <a:avLst/>
          </a:prstGeom>
          <a:noFill/>
        </p:spPr>
        <p:txBody>
          <a:bodyPr wrap="square">
            <a:spAutoFit/>
          </a:bodyPr>
          <a:lstStyle/>
          <a:p>
            <a:r>
              <a:rPr lang="en-US" sz="2000" i="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h</a:t>
            </a: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 2</a:t>
            </a:r>
            <a:r>
              <a:rPr lang="en-US" sz="2000" i="1" baseline="30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–n </a:t>
            </a:r>
            <a:endParaRPr lang="en-US" sz="2000" i="1" dirty="0"/>
          </a:p>
        </p:txBody>
      </p:sp>
      <p:sp>
        <p:nvSpPr>
          <p:cNvPr id="17" name="TextBox 16">
            <a:extLst>
              <a:ext uri="{FF2B5EF4-FFF2-40B4-BE49-F238E27FC236}">
                <a16:creationId xmlns:a16="http://schemas.microsoft.com/office/drawing/2014/main" id="{1EAA73C0-380B-4034-A983-1E9F04E2DF0C}"/>
              </a:ext>
            </a:extLst>
          </p:cNvPr>
          <p:cNvSpPr txBox="1"/>
          <p:nvPr/>
        </p:nvSpPr>
        <p:spPr>
          <a:xfrm>
            <a:off x="2315359" y="2138184"/>
            <a:ext cx="1816215"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Approximation</a:t>
            </a:r>
            <a:endParaRPr lang="en-US" sz="2000" dirty="0"/>
          </a:p>
        </p:txBody>
      </p:sp>
      <p:sp>
        <p:nvSpPr>
          <p:cNvPr id="18" name="TextBox 17">
            <a:extLst>
              <a:ext uri="{FF2B5EF4-FFF2-40B4-BE49-F238E27FC236}">
                <a16:creationId xmlns:a16="http://schemas.microsoft.com/office/drawing/2014/main" id="{E180E2C9-A6B9-4A4F-8B61-4DE2DA0F8FC7}"/>
              </a:ext>
            </a:extLst>
          </p:cNvPr>
          <p:cNvSpPr txBox="1"/>
          <p:nvPr/>
        </p:nvSpPr>
        <p:spPr>
          <a:xfrm>
            <a:off x="4452802" y="2135736"/>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Error</a:t>
            </a:r>
            <a:endParaRPr lang="en-US" sz="2000" dirty="0"/>
          </a:p>
        </p:txBody>
      </p:sp>
      <p:sp>
        <p:nvSpPr>
          <p:cNvPr id="19" name="TextBox 18">
            <a:extLst>
              <a:ext uri="{FF2B5EF4-FFF2-40B4-BE49-F238E27FC236}">
                <a16:creationId xmlns:a16="http://schemas.microsoft.com/office/drawing/2014/main" id="{670EB19F-0A12-4587-9EC8-BB163A3B6CDA}"/>
              </a:ext>
            </a:extLst>
          </p:cNvPr>
          <p:cNvSpPr txBox="1"/>
          <p:nvPr/>
        </p:nvSpPr>
        <p:spPr>
          <a:xfrm>
            <a:off x="8072133" y="2926271"/>
            <a:ext cx="956694" cy="2585323"/>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0.2524</a:t>
            </a:r>
          </a:p>
          <a:p>
            <a:r>
              <a:rPr lang="en-US" dirty="0">
                <a:solidFill>
                  <a:schemeClr val="bg1"/>
                </a:solidFill>
                <a:latin typeface="Times New Roman" panose="02020603050405020304" pitchFamily="18" charset="0"/>
                <a:cs typeface="Times New Roman" panose="02020603050405020304" pitchFamily="18" charset="0"/>
              </a:rPr>
              <a:t>0.2506</a:t>
            </a:r>
          </a:p>
          <a:p>
            <a:r>
              <a:rPr lang="en-US" dirty="0">
                <a:solidFill>
                  <a:schemeClr val="bg1"/>
                </a:solidFill>
                <a:latin typeface="Times New Roman" panose="02020603050405020304" pitchFamily="18" charset="0"/>
                <a:cs typeface="Times New Roman" panose="02020603050405020304" pitchFamily="18" charset="0"/>
              </a:rPr>
              <a:t>0.2501</a:t>
            </a:r>
          </a:p>
          <a:p>
            <a:r>
              <a:rPr lang="en-US" dirty="0">
                <a:solidFill>
                  <a:schemeClr val="bg1"/>
                </a:solidFill>
                <a:latin typeface="Times New Roman" panose="02020603050405020304" pitchFamily="18" charset="0"/>
                <a:cs typeface="Times New Roman" panose="02020603050405020304" pitchFamily="18" charset="0"/>
              </a:rPr>
              <a:t>0.2500</a:t>
            </a:r>
          </a:p>
          <a:p>
            <a:r>
              <a:rPr lang="en-US" dirty="0">
                <a:solidFill>
                  <a:schemeClr val="bg1"/>
                </a:solidFill>
                <a:latin typeface="Times New Roman" panose="02020603050405020304" pitchFamily="18" charset="0"/>
                <a:cs typeface="Times New Roman" panose="02020603050405020304" pitchFamily="18" charset="0"/>
              </a:rPr>
              <a:t>0.2500</a:t>
            </a:r>
          </a:p>
          <a:p>
            <a:r>
              <a:rPr lang="en-US" dirty="0">
                <a:solidFill>
                  <a:schemeClr val="bg1"/>
                </a:solidFill>
                <a:latin typeface="Times New Roman" panose="02020603050405020304" pitchFamily="18" charset="0"/>
                <a:cs typeface="Times New Roman" panose="02020603050405020304" pitchFamily="18" charset="0"/>
              </a:rPr>
              <a:t>0.2500</a:t>
            </a:r>
          </a:p>
          <a:p>
            <a:r>
              <a:rPr lang="en-US" dirty="0">
                <a:solidFill>
                  <a:schemeClr val="bg1"/>
                </a:solidFill>
                <a:latin typeface="Times New Roman" panose="02020603050405020304" pitchFamily="18" charset="0"/>
                <a:cs typeface="Times New Roman" panose="02020603050405020304" pitchFamily="18" charset="0"/>
              </a:rPr>
              <a:t>0.2500</a:t>
            </a:r>
          </a:p>
          <a:p>
            <a:r>
              <a:rPr lang="en-US" dirty="0">
                <a:solidFill>
                  <a:schemeClr val="bg1"/>
                </a:solidFill>
                <a:latin typeface="Times New Roman" panose="02020603050405020304" pitchFamily="18" charset="0"/>
                <a:cs typeface="Times New Roman" panose="02020603050405020304" pitchFamily="18" charset="0"/>
              </a:rPr>
              <a:t>0.2500</a:t>
            </a:r>
          </a:p>
          <a:p>
            <a:r>
              <a:rPr lang="en-US" dirty="0">
                <a:solidFill>
                  <a:schemeClr val="bg1"/>
                </a:solidFill>
                <a:latin typeface="Times New Roman" panose="02020603050405020304" pitchFamily="18" charset="0"/>
                <a:cs typeface="Times New Roman" panose="02020603050405020304" pitchFamily="18" charset="0"/>
              </a:rPr>
              <a:t>0.2500</a:t>
            </a:r>
          </a:p>
        </p:txBody>
      </p:sp>
      <p:graphicFrame>
        <p:nvGraphicFramePr>
          <p:cNvPr id="21" name="Object 20">
            <a:extLst>
              <a:ext uri="{FF2B5EF4-FFF2-40B4-BE49-F238E27FC236}">
                <a16:creationId xmlns:a16="http://schemas.microsoft.com/office/drawing/2014/main" id="{FEC68FF5-EC14-4A78-81BE-D2C6D1C37681}"/>
              </a:ext>
            </a:extLst>
          </p:cNvPr>
          <p:cNvGraphicFramePr>
            <a:graphicFrameLocks noChangeAspect="1"/>
          </p:cNvGraphicFramePr>
          <p:nvPr>
            <p:extLst>
              <p:ext uri="{D42A27DB-BD31-4B8C-83A1-F6EECF244321}">
                <p14:modId xmlns:p14="http://schemas.microsoft.com/office/powerpoint/2010/main" val="3964485296"/>
              </p:ext>
            </p:extLst>
          </p:nvPr>
        </p:nvGraphicFramePr>
        <p:xfrm>
          <a:off x="6197600" y="1992313"/>
          <a:ext cx="1209675" cy="725487"/>
        </p:xfrm>
        <a:graphic>
          <a:graphicData uri="http://schemas.openxmlformats.org/presentationml/2006/ole">
            <mc:AlternateContent xmlns:mc="http://schemas.openxmlformats.org/markup-compatibility/2006">
              <mc:Choice xmlns:v="urn:schemas-microsoft-com:vml" Requires="v">
                <p:oleObj spid="_x0000_s12290" name="Equation" r:id="rId6" imgW="596880" imgH="355320" progId="Equation.DSMT4">
                  <p:embed/>
                </p:oleObj>
              </mc:Choice>
              <mc:Fallback>
                <p:oleObj name="Equation" r:id="rId6" imgW="596880" imgH="355320" progId="Equation.DSMT4">
                  <p:embed/>
                  <p:pic>
                    <p:nvPicPr>
                      <p:cNvPr id="21" name="Object 20">
                        <a:extLst>
                          <a:ext uri="{FF2B5EF4-FFF2-40B4-BE49-F238E27FC236}">
                            <a16:creationId xmlns:a16="http://schemas.microsoft.com/office/drawing/2014/main" id="{FEC68FF5-EC14-4A78-81BE-D2C6D1C37681}"/>
                          </a:ext>
                        </a:extLst>
                      </p:cNvPr>
                      <p:cNvPicPr/>
                      <p:nvPr/>
                    </p:nvPicPr>
                    <p:blipFill>
                      <a:blip r:embed="rId7"/>
                      <a:stretch>
                        <a:fillRect/>
                      </a:stretch>
                    </p:blipFill>
                    <p:spPr>
                      <a:xfrm>
                        <a:off x="6197600" y="1992313"/>
                        <a:ext cx="1209675" cy="725487"/>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6EFB3A8C-E5A7-431F-99D9-787879D7B168}"/>
              </a:ext>
            </a:extLst>
          </p:cNvPr>
          <p:cNvSpPr txBox="1"/>
          <p:nvPr/>
        </p:nvSpPr>
        <p:spPr>
          <a:xfrm>
            <a:off x="7884239" y="2153767"/>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Ratio</a:t>
            </a:r>
            <a:endParaRPr lang="en-US" sz="2000" dirty="0"/>
          </a:p>
        </p:txBody>
      </p:sp>
      <p:sp>
        <p:nvSpPr>
          <p:cNvPr id="20" name="TextBox 19">
            <a:extLst>
              <a:ext uri="{FF2B5EF4-FFF2-40B4-BE49-F238E27FC236}">
                <a16:creationId xmlns:a16="http://schemas.microsoft.com/office/drawing/2014/main" id="{35D9E1CC-1541-429B-9EF8-B2626E1AC962}"/>
              </a:ext>
            </a:extLst>
          </p:cNvPr>
          <p:cNvSpPr txBox="1"/>
          <p:nvPr/>
        </p:nvSpPr>
        <p:spPr>
          <a:xfrm>
            <a:off x="2123986" y="5511594"/>
            <a:ext cx="2129232" cy="369332"/>
          </a:xfrm>
          <a:prstGeom prst="rect">
            <a:avLst/>
          </a:prstGeom>
          <a:noFill/>
        </p:spPr>
        <p:txBody>
          <a:bodyPr wrap="square">
            <a:spAutoFit/>
          </a:bodyPr>
          <a:lstStyle/>
          <a:p>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0.540302305868140</a:t>
            </a:r>
            <a:endParaRPr lang="en-US" dirty="0"/>
          </a:p>
        </p:txBody>
      </p:sp>
      <p:sp>
        <p:nvSpPr>
          <p:cNvPr id="25" name="TextBox 24">
            <a:extLst>
              <a:ext uri="{FF2B5EF4-FFF2-40B4-BE49-F238E27FC236}">
                <a16:creationId xmlns:a16="http://schemas.microsoft.com/office/drawing/2014/main" id="{E3107C06-E6D8-4E16-9288-CFB8C809B754}"/>
              </a:ext>
            </a:extLst>
          </p:cNvPr>
          <p:cNvSpPr txBox="1"/>
          <p:nvPr/>
        </p:nvSpPr>
        <p:spPr>
          <a:xfrm>
            <a:off x="654342" y="5864526"/>
            <a:ext cx="4643306" cy="646331"/>
          </a:xfrm>
          <a:prstGeom prst="rect">
            <a:avLst/>
          </a:prstGeom>
          <a:noFill/>
        </p:spPr>
        <p:txBody>
          <a:bodyPr wrap="square">
            <a:spAutoFit/>
          </a:bodyPr>
          <a:lstStyle/>
          <a:p>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Previous</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O(</a:t>
            </a:r>
            <a:r>
              <a:rPr kumimoji="0" lang="en-US" sz="1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a:t>
            </a:r>
            <a:r>
              <a:rPr kumimoji="0" lang="en-US" sz="1800" b="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formula when </a:t>
            </a:r>
            <a:r>
              <a:rPr kumimoji="0" lang="en-US" sz="1800" b="0" i="1" u="none" strike="noStrike" kern="1200" cap="none" spc="0" normalizeH="0" baseline="0" noProof="0" dirty="0" smtClean="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h</a:t>
            </a:r>
            <a:r>
              <a:rPr kumimoji="0" lang="en-US" sz="1800" b="0" u="none" strike="noStrike" kern="1200" cap="none" spc="0" normalizeH="0" baseline="0" noProof="0" dirty="0" smtClean="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2</a:t>
            </a:r>
            <a:r>
              <a:rPr kumimoji="0" lang="en-US" sz="1800" b="0" u="none" strike="noStrike" kern="1200" cap="none" spc="0" normalizeH="0" baseline="30000" noProof="0" dirty="0" smtClean="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–10</a:t>
            </a:r>
            <a:r>
              <a:rPr kumimoji="0" lang="en-US" sz="1800" b="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1800" b="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a:p>
            <a:r>
              <a:rPr lang="en-US"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kumimoji="0" lang="en-US" sz="1800" b="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0.539891345517731</a:t>
            </a:r>
            <a:endParaRPr lang="en-US" dirty="0"/>
          </a:p>
        </p:txBody>
      </p:sp>
      <p:sp>
        <p:nvSpPr>
          <p:cNvPr id="10" name="Rectangle: Rounded Corners 9">
            <a:extLst>
              <a:ext uri="{FF2B5EF4-FFF2-40B4-BE49-F238E27FC236}">
                <a16:creationId xmlns:a16="http://schemas.microsoft.com/office/drawing/2014/main" id="{3DB97D31-166B-4B43-97B0-4F4C2AA0F5C5}"/>
              </a:ext>
            </a:extLst>
          </p:cNvPr>
          <p:cNvSpPr/>
          <p:nvPr/>
        </p:nvSpPr>
        <p:spPr>
          <a:xfrm>
            <a:off x="2123986" y="5167618"/>
            <a:ext cx="971552" cy="64633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85D8A8DC-F9D6-4A5E-84DE-86A4B4E10C9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11285940"/>
      </p:ext>
    </p:extLst>
  </p:cSld>
  <p:clrMapOvr>
    <a:masterClrMapping/>
  </p:clrMapOvr>
  <mc:AlternateContent xmlns:mc="http://schemas.openxmlformats.org/markup-compatibility/2006" xmlns:p14="http://schemas.microsoft.com/office/powerpoint/2010/main">
    <mc:Choice Requires="p14">
      <p:transition spd="slow" p14:dur="2000" advTm="161933"/>
    </mc:Choice>
    <mc:Fallback xmlns="">
      <p:transition spd="slow" advTm="161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1" fill="hold" display="0">
                  <p:stCondLst>
                    <p:cond delay="indefinite"/>
                  </p:stCondLst>
                  <p:endCondLst>
                    <p:cond evt="onStopAudio" delay="0">
                      <p:tgtEl>
                        <p:sldTgt/>
                      </p:tgtEl>
                    </p:cond>
                  </p:endCondLst>
                </p:cTn>
                <p:tgtEl>
                  <p:spTgt spid="11"/>
                </p:tgtEl>
              </p:cMediaNode>
            </p:audio>
          </p:childTnLst>
        </p:cTn>
      </p:par>
    </p:tnLst>
    <p:bldLst>
      <p:bldP spid="25" grpId="0"/>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Backward divided difference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latin typeface="Times New Roman" panose="02020603050405020304" pitchFamily="18" charset="0"/>
              </a:rPr>
              <a:t>The forward divided-difference formula came from calculus</a:t>
            </a:r>
          </a:p>
          <a:p>
            <a:r>
              <a:rPr lang="en-US" dirty="0">
                <a:latin typeface="Times New Roman" panose="02020603050405020304" pitchFamily="18" charset="0"/>
              </a:rPr>
              <a:t>The </a:t>
            </a:r>
            <a:r>
              <a:rPr lang="en-US" dirty="0"/>
              <a:t>centered divided-difference formula assumes information on both sides</a:t>
            </a:r>
          </a:p>
          <a:p>
            <a:pPr lvl="1"/>
            <a:r>
              <a:rPr lang="en-US" dirty="0"/>
              <a:t>What if these come from sensor readings in time?</a:t>
            </a:r>
          </a:p>
          <a:p>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18</a:t>
            </a:fld>
            <a:endParaRPr lang="en-CA"/>
          </a:p>
        </p:txBody>
      </p:sp>
      <p:sp>
        <p:nvSpPr>
          <p:cNvPr id="33" name="Freeform: Shape 32">
            <a:extLst>
              <a:ext uri="{FF2B5EF4-FFF2-40B4-BE49-F238E27FC236}">
                <a16:creationId xmlns:a16="http://schemas.microsoft.com/office/drawing/2014/main" id="{40194DA4-2FBD-4275-ADB0-A82387472914}"/>
              </a:ext>
            </a:extLst>
          </p:cNvPr>
          <p:cNvSpPr/>
          <p:nvPr/>
        </p:nvSpPr>
        <p:spPr>
          <a:xfrm>
            <a:off x="3210508" y="4022677"/>
            <a:ext cx="4471791" cy="1803748"/>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A43E8778-2D11-459B-931C-E44CF229E9F3}"/>
              </a:ext>
            </a:extLst>
          </p:cNvPr>
          <p:cNvCxnSpPr>
            <a:cxnSpLocks/>
          </p:cNvCxnSpPr>
          <p:nvPr/>
        </p:nvCxnSpPr>
        <p:spPr>
          <a:xfrm>
            <a:off x="727243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8B2941D-1ED8-48DB-8921-0CFD8DEE85E7}"/>
              </a:ext>
            </a:extLst>
          </p:cNvPr>
          <p:cNvSpPr txBox="1"/>
          <p:nvPr/>
        </p:nvSpPr>
        <p:spPr>
          <a:xfrm>
            <a:off x="7115985" y="6346145"/>
            <a:ext cx="51167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t</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cxnSp>
        <p:nvCxnSpPr>
          <p:cNvPr id="37" name="Straight Connector 36">
            <a:extLst>
              <a:ext uri="{FF2B5EF4-FFF2-40B4-BE49-F238E27FC236}">
                <a16:creationId xmlns:a16="http://schemas.microsoft.com/office/drawing/2014/main" id="{3BF65A92-DE1F-44CF-9888-73DF3E1C5828}"/>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865BFE-E9A6-45FA-9544-51B51A32BA40}"/>
              </a:ext>
            </a:extLst>
          </p:cNvPr>
          <p:cNvCxnSpPr>
            <a:cxnSpLocks/>
          </p:cNvCxnSpPr>
          <p:nvPr/>
        </p:nvCxnSpPr>
        <p:spPr>
          <a:xfrm>
            <a:off x="6329921"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1387434-AD7B-4A14-B747-6933069A2BE4}"/>
              </a:ext>
            </a:extLst>
          </p:cNvPr>
          <p:cNvSpPr txBox="1"/>
          <p:nvPr/>
        </p:nvSpPr>
        <p:spPr>
          <a:xfrm>
            <a:off x="6180681" y="6346145"/>
            <a:ext cx="51167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t</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cxnSp>
        <p:nvCxnSpPr>
          <p:cNvPr id="40" name="Straight Connector 39">
            <a:extLst>
              <a:ext uri="{FF2B5EF4-FFF2-40B4-BE49-F238E27FC236}">
                <a16:creationId xmlns:a16="http://schemas.microsoft.com/office/drawing/2014/main" id="{80665CF6-0867-4FA3-B143-CD92E3DFAB5C}"/>
              </a:ext>
            </a:extLst>
          </p:cNvPr>
          <p:cNvCxnSpPr>
            <a:cxnSpLocks/>
          </p:cNvCxnSpPr>
          <p:nvPr/>
        </p:nvCxnSpPr>
        <p:spPr>
          <a:xfrm>
            <a:off x="633426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4A83870-8A49-4D93-86B0-51E24B6A4358}"/>
              </a:ext>
            </a:extLst>
          </p:cNvPr>
          <p:cNvCxnSpPr>
            <a:cxnSpLocks/>
          </p:cNvCxnSpPr>
          <p:nvPr/>
        </p:nvCxnSpPr>
        <p:spPr>
          <a:xfrm>
            <a:off x="539609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EDDA569-7926-45D5-A3E7-0E174115CD1A}"/>
              </a:ext>
            </a:extLst>
          </p:cNvPr>
          <p:cNvSpPr txBox="1"/>
          <p:nvPr/>
        </p:nvSpPr>
        <p:spPr>
          <a:xfrm>
            <a:off x="5239645" y="6346145"/>
            <a:ext cx="33054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4" name="Straight Connector 43">
            <a:extLst>
              <a:ext uri="{FF2B5EF4-FFF2-40B4-BE49-F238E27FC236}">
                <a16:creationId xmlns:a16="http://schemas.microsoft.com/office/drawing/2014/main" id="{DA1603F3-221A-42DB-A984-509FE16F72B6}"/>
              </a:ext>
            </a:extLst>
          </p:cNvPr>
          <p:cNvCxnSpPr>
            <a:cxnSpLocks/>
          </p:cNvCxnSpPr>
          <p:nvPr/>
        </p:nvCxnSpPr>
        <p:spPr>
          <a:xfrm>
            <a:off x="445792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D965605-F455-4814-8D4E-AA0E36FCDF34}"/>
              </a:ext>
            </a:extLst>
          </p:cNvPr>
          <p:cNvSpPr txBox="1"/>
          <p:nvPr/>
        </p:nvSpPr>
        <p:spPr>
          <a:xfrm>
            <a:off x="4301475" y="6346145"/>
            <a:ext cx="500458"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cxnSp>
        <p:nvCxnSpPr>
          <p:cNvPr id="46" name="Straight Connector 45">
            <a:extLst>
              <a:ext uri="{FF2B5EF4-FFF2-40B4-BE49-F238E27FC236}">
                <a16:creationId xmlns:a16="http://schemas.microsoft.com/office/drawing/2014/main" id="{E0233B6B-8CEA-4126-AE61-7EBCBA912875}"/>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7B4DBDA-458E-4A08-8AD2-60719A34E98D}"/>
              </a:ext>
            </a:extLst>
          </p:cNvPr>
          <p:cNvSpPr txBox="1"/>
          <p:nvPr/>
        </p:nvSpPr>
        <p:spPr>
          <a:xfrm>
            <a:off x="3363305" y="6346145"/>
            <a:ext cx="500458"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48" name="Oval 47">
            <a:extLst>
              <a:ext uri="{FF2B5EF4-FFF2-40B4-BE49-F238E27FC236}">
                <a16:creationId xmlns:a16="http://schemas.microsoft.com/office/drawing/2014/main" id="{4D12FC77-7B12-4B10-90B3-CA7853AC2D33}"/>
              </a:ext>
            </a:extLst>
          </p:cNvPr>
          <p:cNvSpPr/>
          <p:nvPr/>
        </p:nvSpPr>
        <p:spPr>
          <a:xfrm>
            <a:off x="4412208" y="562604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7431AE2-ACB9-49A0-83FE-662287E0F0A6}"/>
              </a:ext>
            </a:extLst>
          </p:cNvPr>
          <p:cNvSpPr/>
          <p:nvPr/>
        </p:nvSpPr>
        <p:spPr>
          <a:xfrm>
            <a:off x="5354964" y="538435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B3E2372E-B37A-44C0-B217-958EB7B0728C}"/>
              </a:ext>
            </a:extLst>
          </p:cNvPr>
          <p:cNvSpPr txBox="1"/>
          <p:nvPr/>
        </p:nvSpPr>
        <p:spPr>
          <a:xfrm>
            <a:off x="4900449" y="4945249"/>
            <a:ext cx="61427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88ACC625-DD4E-47E4-870D-AB88A1445E46}"/>
              </a:ext>
            </a:extLst>
          </p:cNvPr>
          <p:cNvSpPr txBox="1"/>
          <p:nvPr/>
        </p:nvSpPr>
        <p:spPr>
          <a:xfrm>
            <a:off x="3971871" y="5171790"/>
            <a:ext cx="78418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graphicFrame>
        <p:nvGraphicFramePr>
          <p:cNvPr id="59" name="Object 58">
            <a:extLst>
              <a:ext uri="{FF2B5EF4-FFF2-40B4-BE49-F238E27FC236}">
                <a16:creationId xmlns:a16="http://schemas.microsoft.com/office/drawing/2014/main" id="{9D46AF67-FF53-4404-BA5A-F418EF298DC8}"/>
              </a:ext>
            </a:extLst>
          </p:cNvPr>
          <p:cNvGraphicFramePr>
            <a:graphicFrameLocks noChangeAspect="1"/>
          </p:cNvGraphicFramePr>
          <p:nvPr>
            <p:extLst>
              <p:ext uri="{D42A27DB-BD31-4B8C-83A1-F6EECF244321}">
                <p14:modId xmlns:p14="http://schemas.microsoft.com/office/powerpoint/2010/main" val="1350077883"/>
              </p:ext>
            </p:extLst>
          </p:nvPr>
        </p:nvGraphicFramePr>
        <p:xfrm>
          <a:off x="2216854" y="3151614"/>
          <a:ext cx="4573587" cy="695325"/>
        </p:xfrm>
        <a:graphic>
          <a:graphicData uri="http://schemas.openxmlformats.org/presentationml/2006/ole">
            <mc:AlternateContent xmlns:mc="http://schemas.openxmlformats.org/markup-compatibility/2006">
              <mc:Choice xmlns:v="urn:schemas-microsoft-com:vml" Requires="v">
                <p:oleObj spid="_x0000_s13314" name="Equation" r:id="rId6" imgW="2577960" imgH="393480" progId="Equation.DSMT4">
                  <p:embed/>
                </p:oleObj>
              </mc:Choice>
              <mc:Fallback>
                <p:oleObj name="Equation" r:id="rId6" imgW="2577960" imgH="393480" progId="Equation.DSMT4">
                  <p:embed/>
                  <p:pic>
                    <p:nvPicPr>
                      <p:cNvPr id="59" name="Object 58">
                        <a:extLst>
                          <a:ext uri="{FF2B5EF4-FFF2-40B4-BE49-F238E27FC236}">
                            <a16:creationId xmlns:a16="http://schemas.microsoft.com/office/drawing/2014/main" id="{9D46AF67-FF53-4404-BA5A-F418EF298DC8}"/>
                          </a:ext>
                        </a:extLst>
                      </p:cNvPr>
                      <p:cNvPicPr/>
                      <p:nvPr/>
                    </p:nvPicPr>
                    <p:blipFill>
                      <a:blip r:embed="rId7"/>
                      <a:stretch>
                        <a:fillRect/>
                      </a:stretch>
                    </p:blipFill>
                    <p:spPr>
                      <a:xfrm>
                        <a:off x="2216854" y="3151614"/>
                        <a:ext cx="4573587" cy="695325"/>
                      </a:xfrm>
                      <a:prstGeom prst="rect">
                        <a:avLst/>
                      </a:prstGeom>
                    </p:spPr>
                  </p:pic>
                </p:oleObj>
              </mc:Fallback>
            </mc:AlternateContent>
          </a:graphicData>
        </a:graphic>
      </p:graphicFrame>
      <p:graphicFrame>
        <p:nvGraphicFramePr>
          <p:cNvPr id="62" name="Object 61">
            <a:extLst>
              <a:ext uri="{FF2B5EF4-FFF2-40B4-BE49-F238E27FC236}">
                <a16:creationId xmlns:a16="http://schemas.microsoft.com/office/drawing/2014/main" id="{3457373E-0ACA-4391-90FA-A43C3463DAC2}"/>
              </a:ext>
            </a:extLst>
          </p:cNvPr>
          <p:cNvGraphicFramePr>
            <a:graphicFrameLocks noChangeAspect="1"/>
          </p:cNvGraphicFramePr>
          <p:nvPr>
            <p:extLst>
              <p:ext uri="{D42A27DB-BD31-4B8C-83A1-F6EECF244321}">
                <p14:modId xmlns:p14="http://schemas.microsoft.com/office/powerpoint/2010/main" val="34818496"/>
              </p:ext>
            </p:extLst>
          </p:nvPr>
        </p:nvGraphicFramePr>
        <p:xfrm>
          <a:off x="2379663" y="3946525"/>
          <a:ext cx="4348162" cy="741363"/>
        </p:xfrm>
        <a:graphic>
          <a:graphicData uri="http://schemas.openxmlformats.org/presentationml/2006/ole">
            <mc:AlternateContent xmlns:mc="http://schemas.openxmlformats.org/markup-compatibility/2006">
              <mc:Choice xmlns:v="urn:schemas-microsoft-com:vml" Requires="v">
                <p:oleObj spid="_x0000_s13315" name="Equation" r:id="rId8" imgW="2450880" imgH="419040" progId="Equation.DSMT4">
                  <p:embed/>
                </p:oleObj>
              </mc:Choice>
              <mc:Fallback>
                <p:oleObj name="Equation" r:id="rId8" imgW="2450880" imgH="419040" progId="Equation.DSMT4">
                  <p:embed/>
                  <p:pic>
                    <p:nvPicPr>
                      <p:cNvPr id="62" name="Object 61">
                        <a:extLst>
                          <a:ext uri="{FF2B5EF4-FFF2-40B4-BE49-F238E27FC236}">
                            <a16:creationId xmlns:a16="http://schemas.microsoft.com/office/drawing/2014/main" id="{3457373E-0ACA-4391-90FA-A43C3463DAC2}"/>
                          </a:ext>
                        </a:extLst>
                      </p:cNvPr>
                      <p:cNvPicPr/>
                      <p:nvPr/>
                    </p:nvPicPr>
                    <p:blipFill>
                      <a:blip r:embed="rId9"/>
                      <a:stretch>
                        <a:fillRect/>
                      </a:stretch>
                    </p:blipFill>
                    <p:spPr>
                      <a:xfrm>
                        <a:off x="2379663" y="3946525"/>
                        <a:ext cx="4348162" cy="741363"/>
                      </a:xfrm>
                      <a:prstGeom prst="rect">
                        <a:avLst/>
                      </a:prstGeom>
                    </p:spPr>
                  </p:pic>
                </p:oleObj>
              </mc:Fallback>
            </mc:AlternateContent>
          </a:graphicData>
        </a:graphic>
      </p:graphicFrame>
      <p:cxnSp>
        <p:nvCxnSpPr>
          <p:cNvPr id="63" name="Straight Connector 62">
            <a:extLst>
              <a:ext uri="{FF2B5EF4-FFF2-40B4-BE49-F238E27FC236}">
                <a16:creationId xmlns:a16="http://schemas.microsoft.com/office/drawing/2014/main" id="{BD61A41A-EC61-4CDE-A5FA-85C710490A90}"/>
              </a:ext>
            </a:extLst>
          </p:cNvPr>
          <p:cNvCxnSpPr>
            <a:cxnSpLocks/>
          </p:cNvCxnSpPr>
          <p:nvPr/>
        </p:nvCxnSpPr>
        <p:spPr>
          <a:xfrm flipH="1">
            <a:off x="4457928" y="5425461"/>
            <a:ext cx="942756" cy="24169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1" name="Audio 10">
            <a:hlinkClick r:id="" action="ppaction://media"/>
            <a:extLst>
              <a:ext uri="{FF2B5EF4-FFF2-40B4-BE49-F238E27FC236}">
                <a16:creationId xmlns:a16="http://schemas.microsoft.com/office/drawing/2014/main" id="{A332C700-78DC-4ACF-A6BF-42CB95FFA50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801712442"/>
      </p:ext>
    </p:extLst>
  </p:cSld>
  <p:clrMapOvr>
    <a:masterClrMapping/>
  </p:clrMapOvr>
  <mc:AlternateContent xmlns:mc="http://schemas.openxmlformats.org/markup-compatibility/2006" xmlns:p14="http://schemas.microsoft.com/office/powerpoint/2010/main">
    <mc:Choice Requires="p14">
      <p:transition spd="slow" p14:dur="2000" advTm="90026"/>
    </mc:Choice>
    <mc:Fallback xmlns="">
      <p:transition spd="slow" advTm="90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1"/>
                </p:tgtEl>
              </p:cMediaNode>
            </p:audio>
          </p:childTnLst>
        </p:cTn>
      </p:par>
    </p:tnLst>
    <p:bldLst>
      <p:bldP spid="48" grpId="0" animBg="1"/>
      <p:bldP spid="5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Backward divided difference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One issue, is that this approximation is only </a:t>
            </a:r>
            <a:r>
              <a:rPr lang="en-US" dirty="0">
                <a:latin typeface="Times New Roman" panose="02020603050405020304" pitchFamily="18" charset="0"/>
              </a:rPr>
              <a:t>O(</a:t>
            </a:r>
            <a:r>
              <a:rPr lang="en-US" i="1" dirty="0">
                <a:latin typeface="Times New Roman" panose="02020603050405020304" pitchFamily="18" charset="0"/>
              </a:rPr>
              <a:t>h</a:t>
            </a:r>
            <a:r>
              <a:rPr lang="en-US" dirty="0">
                <a:latin typeface="Times New Roman" panose="02020603050405020304" pitchFamily="18" charset="0"/>
              </a:rPr>
              <a:t>)</a:t>
            </a:r>
          </a:p>
          <a:p>
            <a:pPr lvl="1"/>
            <a:r>
              <a:rPr lang="en-US" dirty="0"/>
              <a:t>Can we do better?</a:t>
            </a:r>
          </a:p>
          <a:p>
            <a:pPr lvl="1"/>
            <a:r>
              <a:rPr lang="en-US" dirty="0"/>
              <a:t>How about interpolating the last three points?</a:t>
            </a:r>
          </a:p>
          <a:p>
            <a:pPr lvl="1"/>
            <a:r>
              <a:rPr lang="en-US" dirty="0"/>
              <a:t>Let us find an interpolating quadratic passing through </a:t>
            </a:r>
            <a:br>
              <a:rPr lang="en-US" dirty="0"/>
            </a:br>
            <a:r>
              <a:rPr lang="en-US" dirty="0"/>
              <a:t>the three points</a:t>
            </a:r>
          </a:p>
          <a:p>
            <a:pPr marL="0" indent="0" algn="ctr">
              <a:buNone/>
            </a:pP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–2</a:t>
            </a:r>
            <a:r>
              <a:rPr lang="en-US" dirty="0">
                <a:latin typeface="Times New Roman" panose="02020603050405020304" pitchFamily="18" charset="0"/>
              </a:rPr>
              <a:t>))</a:t>
            </a:r>
            <a:r>
              <a:rPr lang="en-US" dirty="0"/>
              <a:t>,</a:t>
            </a:r>
            <a:r>
              <a:rPr lang="en-US" dirty="0">
                <a:latin typeface="Times New Roman" panose="02020603050405020304" pitchFamily="18" charset="0"/>
              </a:rPr>
              <a:t> (</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a:t>
            </a:r>
            <a:r>
              <a:rPr lang="en-US" dirty="0"/>
              <a:t> and </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a:t>
            </a:r>
          </a:p>
          <a:p>
            <a:pPr lvl="1"/>
            <a:r>
              <a:rPr lang="en-US" dirty="0"/>
              <a:t>As before, we will shift to zero to solve this</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19</a:t>
            </a:fld>
            <a:endParaRPr lang="en-CA"/>
          </a:p>
        </p:txBody>
      </p:sp>
      <p:sp>
        <p:nvSpPr>
          <p:cNvPr id="54" name="Freeform: Shape 53">
            <a:extLst>
              <a:ext uri="{FF2B5EF4-FFF2-40B4-BE49-F238E27FC236}">
                <a16:creationId xmlns:a16="http://schemas.microsoft.com/office/drawing/2014/main" id="{BFFB5495-91ED-488C-BF57-BFD1BEFC9291}"/>
              </a:ext>
            </a:extLst>
          </p:cNvPr>
          <p:cNvSpPr/>
          <p:nvPr/>
        </p:nvSpPr>
        <p:spPr>
          <a:xfrm>
            <a:off x="3210508" y="4022677"/>
            <a:ext cx="4471791" cy="1803748"/>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5" name="Straight Connector 54">
            <a:extLst>
              <a:ext uri="{FF2B5EF4-FFF2-40B4-BE49-F238E27FC236}">
                <a16:creationId xmlns:a16="http://schemas.microsoft.com/office/drawing/2014/main" id="{B8709C15-204D-4C07-B756-6F211C082A92}"/>
              </a:ext>
            </a:extLst>
          </p:cNvPr>
          <p:cNvCxnSpPr>
            <a:cxnSpLocks/>
          </p:cNvCxnSpPr>
          <p:nvPr/>
        </p:nvCxnSpPr>
        <p:spPr>
          <a:xfrm>
            <a:off x="727243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DF0B1262-4CAF-49AC-925E-8F3BF5E7710B}"/>
              </a:ext>
            </a:extLst>
          </p:cNvPr>
          <p:cNvSpPr txBox="1"/>
          <p:nvPr/>
        </p:nvSpPr>
        <p:spPr>
          <a:xfrm>
            <a:off x="7115985" y="6346145"/>
            <a:ext cx="51167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t</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cxnSp>
        <p:nvCxnSpPr>
          <p:cNvPr id="57" name="Straight Connector 56">
            <a:extLst>
              <a:ext uri="{FF2B5EF4-FFF2-40B4-BE49-F238E27FC236}">
                <a16:creationId xmlns:a16="http://schemas.microsoft.com/office/drawing/2014/main" id="{D669943D-1780-4210-B097-237EA9F51BEB}"/>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4498DB5-4885-4C58-AA36-2676A4EF9DD7}"/>
              </a:ext>
            </a:extLst>
          </p:cNvPr>
          <p:cNvCxnSpPr>
            <a:cxnSpLocks/>
          </p:cNvCxnSpPr>
          <p:nvPr/>
        </p:nvCxnSpPr>
        <p:spPr>
          <a:xfrm>
            <a:off x="6329921"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6A28BC51-2BF3-4BB1-A783-81747ADD22FF}"/>
              </a:ext>
            </a:extLst>
          </p:cNvPr>
          <p:cNvSpPr txBox="1"/>
          <p:nvPr/>
        </p:nvSpPr>
        <p:spPr>
          <a:xfrm>
            <a:off x="6180681" y="6346145"/>
            <a:ext cx="51167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t</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cxnSp>
        <p:nvCxnSpPr>
          <p:cNvPr id="60" name="Straight Connector 59">
            <a:extLst>
              <a:ext uri="{FF2B5EF4-FFF2-40B4-BE49-F238E27FC236}">
                <a16:creationId xmlns:a16="http://schemas.microsoft.com/office/drawing/2014/main" id="{267A7977-2A59-4DB5-9911-334198575603}"/>
              </a:ext>
            </a:extLst>
          </p:cNvPr>
          <p:cNvCxnSpPr>
            <a:cxnSpLocks/>
          </p:cNvCxnSpPr>
          <p:nvPr/>
        </p:nvCxnSpPr>
        <p:spPr>
          <a:xfrm>
            <a:off x="633426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846C91E-1060-447D-922F-E18E959F1B74}"/>
              </a:ext>
            </a:extLst>
          </p:cNvPr>
          <p:cNvCxnSpPr>
            <a:cxnSpLocks/>
          </p:cNvCxnSpPr>
          <p:nvPr/>
        </p:nvCxnSpPr>
        <p:spPr>
          <a:xfrm>
            <a:off x="539609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E2E3CBBA-6E97-44AD-8946-5798BD523A0C}"/>
              </a:ext>
            </a:extLst>
          </p:cNvPr>
          <p:cNvSpPr txBox="1"/>
          <p:nvPr/>
        </p:nvSpPr>
        <p:spPr>
          <a:xfrm>
            <a:off x="5239645" y="6346145"/>
            <a:ext cx="33054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70" name="Straight Connector 69">
            <a:extLst>
              <a:ext uri="{FF2B5EF4-FFF2-40B4-BE49-F238E27FC236}">
                <a16:creationId xmlns:a16="http://schemas.microsoft.com/office/drawing/2014/main" id="{F2FE54EF-ABD4-4512-9A0B-6947731BDD33}"/>
              </a:ext>
            </a:extLst>
          </p:cNvPr>
          <p:cNvCxnSpPr>
            <a:cxnSpLocks/>
          </p:cNvCxnSpPr>
          <p:nvPr/>
        </p:nvCxnSpPr>
        <p:spPr>
          <a:xfrm>
            <a:off x="445792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59EEDB01-B0B2-47C6-B223-83134462F1B1}"/>
              </a:ext>
            </a:extLst>
          </p:cNvPr>
          <p:cNvSpPr txBox="1"/>
          <p:nvPr/>
        </p:nvSpPr>
        <p:spPr>
          <a:xfrm>
            <a:off x="4301475" y="6346145"/>
            <a:ext cx="500458"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cxnSp>
        <p:nvCxnSpPr>
          <p:cNvPr id="74" name="Straight Connector 73">
            <a:extLst>
              <a:ext uri="{FF2B5EF4-FFF2-40B4-BE49-F238E27FC236}">
                <a16:creationId xmlns:a16="http://schemas.microsoft.com/office/drawing/2014/main" id="{CCC0D56D-D114-4765-A5F4-F1EF9FD0B804}"/>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E688DAB0-D683-4386-B908-61E3D1B1B976}"/>
              </a:ext>
            </a:extLst>
          </p:cNvPr>
          <p:cNvSpPr txBox="1"/>
          <p:nvPr/>
        </p:nvSpPr>
        <p:spPr>
          <a:xfrm>
            <a:off x="3363305" y="6346145"/>
            <a:ext cx="500458"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76" name="Oval 75">
            <a:extLst>
              <a:ext uri="{FF2B5EF4-FFF2-40B4-BE49-F238E27FC236}">
                <a16:creationId xmlns:a16="http://schemas.microsoft.com/office/drawing/2014/main" id="{059B9AB5-07C4-412D-95DE-1F9EC819F466}"/>
              </a:ext>
            </a:extLst>
          </p:cNvPr>
          <p:cNvSpPr/>
          <p:nvPr/>
        </p:nvSpPr>
        <p:spPr>
          <a:xfrm>
            <a:off x="4412208" y="562604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638C3054-09BA-4BD5-9E8A-A998706334E3}"/>
              </a:ext>
            </a:extLst>
          </p:cNvPr>
          <p:cNvSpPr/>
          <p:nvPr/>
        </p:nvSpPr>
        <p:spPr>
          <a:xfrm>
            <a:off x="5354964" y="538435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7584FFF9-E142-4934-B23B-310BDDB5EB31}"/>
              </a:ext>
            </a:extLst>
          </p:cNvPr>
          <p:cNvSpPr txBox="1"/>
          <p:nvPr/>
        </p:nvSpPr>
        <p:spPr>
          <a:xfrm>
            <a:off x="4900449" y="4945249"/>
            <a:ext cx="61427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79" name="TextBox 78">
            <a:extLst>
              <a:ext uri="{FF2B5EF4-FFF2-40B4-BE49-F238E27FC236}">
                <a16:creationId xmlns:a16="http://schemas.microsoft.com/office/drawing/2014/main" id="{30F95A4D-3F4E-4C02-9171-12CE6A80AA90}"/>
              </a:ext>
            </a:extLst>
          </p:cNvPr>
          <p:cNvSpPr txBox="1"/>
          <p:nvPr/>
        </p:nvSpPr>
        <p:spPr>
          <a:xfrm>
            <a:off x="3971871" y="5171790"/>
            <a:ext cx="78418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81" name="Oval 80">
            <a:extLst>
              <a:ext uri="{FF2B5EF4-FFF2-40B4-BE49-F238E27FC236}">
                <a16:creationId xmlns:a16="http://schemas.microsoft.com/office/drawing/2014/main" id="{D2A96473-2206-4E54-9434-A76126DA20E2}"/>
              </a:ext>
            </a:extLst>
          </p:cNvPr>
          <p:cNvSpPr/>
          <p:nvPr/>
        </p:nvSpPr>
        <p:spPr>
          <a:xfrm>
            <a:off x="3482427" y="576166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391C707F-C8F4-4EFD-961C-BEAA40FA005A}"/>
              </a:ext>
            </a:extLst>
          </p:cNvPr>
          <p:cNvSpPr txBox="1"/>
          <p:nvPr/>
        </p:nvSpPr>
        <p:spPr>
          <a:xfrm>
            <a:off x="3042090" y="5307412"/>
            <a:ext cx="78418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2</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pic>
        <p:nvPicPr>
          <p:cNvPr id="13" name="Audio 12">
            <a:hlinkClick r:id="" action="ppaction://media"/>
            <a:extLst>
              <a:ext uri="{FF2B5EF4-FFF2-40B4-BE49-F238E27FC236}">
                <a16:creationId xmlns:a16="http://schemas.microsoft.com/office/drawing/2014/main" id="{F99E38E0-568D-432F-8A0A-ADE79B7A6CC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36001643"/>
      </p:ext>
    </p:extLst>
  </p:cSld>
  <p:clrMapOvr>
    <a:masterClrMapping/>
  </p:clrMapOvr>
  <mc:AlternateContent xmlns:mc="http://schemas.openxmlformats.org/markup-compatibility/2006" xmlns:p14="http://schemas.microsoft.com/office/powerpoint/2010/main">
    <mc:Choice Requires="p14">
      <p:transition spd="slow" p14:dur="2000" advTm="48768"/>
    </mc:Choice>
    <mc:Fallback xmlns="">
      <p:transition spd="slow" advTm="48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3"/>
                </p:tgtEl>
              </p:cMediaNode>
            </p:audio>
          </p:childTnLst>
        </p:cTn>
      </p:par>
    </p:tnLst>
    <p:bldLst>
      <p:bldP spid="81" grpId="0" animBg="1"/>
      <p:bldP spid="8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Find different formulas for approximating the derivative and second derivative</a:t>
            </a:r>
          </a:p>
          <a:p>
            <a:pPr lvl="1"/>
            <a:r>
              <a:rPr lang="en-US" dirty="0"/>
              <a:t>Use information on both sides of the point, and then only information to the left of the point</a:t>
            </a:r>
          </a:p>
          <a:p>
            <a:pPr lvl="1"/>
            <a:r>
              <a:rPr lang="en-US" dirty="0"/>
              <a:t>See that these formulas depend on the step size</a:t>
            </a:r>
          </a:p>
          <a:p>
            <a:pPr lvl="1"/>
            <a:r>
              <a:rPr lang="en-US" dirty="0"/>
              <a:t>Note that the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2</a:t>
            </a:r>
            <a:r>
              <a:rPr lang="en-US" dirty="0">
                <a:latin typeface="Times New Roman" panose="02020603050405020304" pitchFamily="18" charset="0"/>
              </a:rPr>
              <a:t>)</a:t>
            </a:r>
            <a:r>
              <a:rPr lang="en-US" dirty="0"/>
              <a:t> formulas converge more quickly as </a:t>
            </a:r>
            <a:r>
              <a:rPr lang="en-US" i="1" dirty="0"/>
              <a:t>h</a:t>
            </a:r>
            <a:r>
              <a:rPr lang="en-US" dirty="0"/>
              <a:t> is made smaller</a:t>
            </a:r>
          </a:p>
          <a:p>
            <a:pPr lvl="1"/>
            <a:r>
              <a:rPr lang="en-US" dirty="0"/>
              <a:t>Discuss the differences between the formulas</a:t>
            </a:r>
          </a:p>
          <a:p>
            <a:pPr lvl="1"/>
            <a:endParaRPr lang="en-US" cap="small" dirty="0"/>
          </a:p>
        </p:txBody>
      </p:sp>
      <p:sp>
        <p:nvSpPr>
          <p:cNvPr id="4" name="Footer Placeholder 3"/>
          <p:cNvSpPr>
            <a:spLocks noGrp="1"/>
          </p:cNvSpPr>
          <p:nvPr>
            <p:ph type="ftr" sz="quarter" idx="11"/>
          </p:nvPr>
        </p:nvSpPr>
        <p:spPr/>
        <p:txBody>
          <a:bodyPr/>
          <a:lstStyle/>
          <a:p>
            <a:r>
              <a:rPr lang="en-US"/>
              <a:t>Approximating derivatives using interpolating polynomials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a:extLst>
              <a:ext uri="{FF2B5EF4-FFF2-40B4-BE49-F238E27FC236}">
                <a16:creationId xmlns:a16="http://schemas.microsoft.com/office/drawing/2014/main" id="{DD2D5DAA-D473-41C2-9292-ED1AA31221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69757"/>
    </mc:Choice>
    <mc:Fallback xmlns="">
      <p:transition spd="slow" advTm="69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Backward divided difference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Shifting to </a:t>
            </a:r>
            <a:r>
              <a:rPr lang="en-US" i="1" dirty="0">
                <a:latin typeface="Times New Roman" panose="02020603050405020304" pitchFamily="18" charset="0"/>
              </a:rPr>
              <a:t>t</a:t>
            </a:r>
            <a:r>
              <a:rPr lang="en-US" dirty="0">
                <a:latin typeface="Times New Roman" panose="02020603050405020304" pitchFamily="18" charset="0"/>
              </a:rPr>
              <a:t> = 0</a:t>
            </a:r>
            <a:r>
              <a:rPr lang="en-US" dirty="0"/>
              <a:t>, we subtract </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t> from each </a:t>
            </a:r>
            <a:r>
              <a:rPr lang="en-US" i="1" dirty="0"/>
              <a:t>t</a:t>
            </a:r>
            <a:r>
              <a:rPr lang="en-US" dirty="0"/>
              <a:t>-value</a:t>
            </a:r>
            <a:endParaRPr lang="en-US" i="1" baseline="-25000" dirty="0">
              <a:latin typeface="Times New Roman" panose="02020603050405020304" pitchFamily="18" charset="0"/>
            </a:endParaRPr>
          </a:p>
          <a:p>
            <a:pPr lvl="1"/>
            <a:r>
              <a:rPr lang="en-US" dirty="0"/>
              <a:t>Thus, we will interpolate</a:t>
            </a:r>
          </a:p>
          <a:p>
            <a:pPr marL="0" indent="0" algn="ctr">
              <a:buNone/>
            </a:pPr>
            <a:r>
              <a:rPr lang="en-US" dirty="0">
                <a:latin typeface="Times New Roman" panose="02020603050405020304" pitchFamily="18" charset="0"/>
              </a:rPr>
              <a:t>(</a:t>
            </a:r>
            <a:r>
              <a:rPr lang="en-US" i="1" dirty="0">
                <a:latin typeface="Times New Roman" panose="02020603050405020304" pitchFamily="18" charset="0"/>
              </a:rPr>
              <a:t>–</a:t>
            </a:r>
            <a:r>
              <a:rPr lang="en-US" dirty="0">
                <a:latin typeface="Times New Roman" panose="02020603050405020304" pitchFamily="18" charset="0"/>
              </a:rPr>
              <a:t>2</a:t>
            </a:r>
            <a:r>
              <a:rPr lang="en-US" i="1" dirty="0">
                <a:latin typeface="Times New Roman" panose="02020603050405020304" pitchFamily="18" charset="0"/>
              </a:rPr>
              <a:t>h,</a:t>
            </a:r>
            <a:r>
              <a:rPr lang="en-US" dirty="0">
                <a:latin typeface="Times New Roman" panose="02020603050405020304" pitchFamily="18" charset="0"/>
              </a:rPr>
              <a:t> </a:t>
            </a: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–2</a:t>
            </a:r>
            <a:r>
              <a:rPr lang="en-US" dirty="0">
                <a:latin typeface="Times New Roman" panose="02020603050405020304" pitchFamily="18" charset="0"/>
              </a:rPr>
              <a:t>))</a:t>
            </a:r>
            <a:r>
              <a:rPr lang="en-US" dirty="0"/>
              <a:t>,</a:t>
            </a:r>
            <a:r>
              <a:rPr lang="en-US" dirty="0">
                <a:latin typeface="Times New Roman" panose="02020603050405020304" pitchFamily="18" charset="0"/>
              </a:rPr>
              <a:t> (</a:t>
            </a:r>
            <a:r>
              <a:rPr lang="en-US" i="1" dirty="0">
                <a:latin typeface="Times New Roman" panose="02020603050405020304" pitchFamily="18" charset="0"/>
              </a:rPr>
              <a:t>–h</a:t>
            </a:r>
            <a:r>
              <a:rPr lang="en-US" dirty="0">
                <a:latin typeface="Times New Roman" panose="02020603050405020304" pitchFamily="18" charset="0"/>
              </a:rPr>
              <a:t>, </a:t>
            </a: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a:t>
            </a:r>
            <a:r>
              <a:rPr lang="en-US" dirty="0"/>
              <a:t> and </a:t>
            </a:r>
            <a:r>
              <a:rPr lang="en-US" dirty="0">
                <a:latin typeface="Times New Roman" panose="02020603050405020304" pitchFamily="18" charset="0"/>
              </a:rPr>
              <a:t>(0, </a:t>
            </a: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a:t>
            </a:r>
          </a:p>
          <a:p>
            <a:pPr lvl="1"/>
            <a:r>
              <a:rPr lang="en-US" dirty="0">
                <a:latin typeface="Times New Roman" panose="02020603050405020304" pitchFamily="18" charset="0"/>
              </a:rPr>
              <a:t>Thus, we will:</a:t>
            </a:r>
          </a:p>
          <a:p>
            <a:pPr lvl="2"/>
            <a:r>
              <a:rPr lang="en-US" dirty="0">
                <a:latin typeface="Times New Roman" panose="02020603050405020304" pitchFamily="18" charset="0"/>
              </a:rPr>
              <a:t>Find the interpolating polynomial</a:t>
            </a:r>
          </a:p>
          <a:p>
            <a:pPr lvl="2"/>
            <a:r>
              <a:rPr lang="en-US" dirty="0">
                <a:latin typeface="Times New Roman" panose="02020603050405020304" pitchFamily="18" charset="0"/>
              </a:rPr>
              <a:t>Differentiate it</a:t>
            </a:r>
          </a:p>
          <a:p>
            <a:pPr lvl="2"/>
            <a:r>
              <a:rPr lang="en-US" dirty="0">
                <a:latin typeface="Times New Roman" panose="02020603050405020304" pitchFamily="18" charset="0"/>
              </a:rPr>
              <a:t>Evaluate the derivative at </a:t>
            </a:r>
            <a:r>
              <a:rPr lang="en-US" i="1" dirty="0">
                <a:latin typeface="Times New Roman" panose="02020603050405020304" pitchFamily="18" charset="0"/>
              </a:rPr>
              <a:t>t</a:t>
            </a:r>
            <a:r>
              <a:rPr lang="en-US" dirty="0">
                <a:latin typeface="Times New Roman" panose="02020603050405020304" pitchFamily="18" charset="0"/>
              </a:rPr>
              <a:t> = 0</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20</a:t>
            </a:fld>
            <a:endParaRPr lang="en-CA"/>
          </a:p>
        </p:txBody>
      </p:sp>
      <p:graphicFrame>
        <p:nvGraphicFramePr>
          <p:cNvPr id="68" name="Object 67">
            <a:extLst>
              <a:ext uri="{FF2B5EF4-FFF2-40B4-BE49-F238E27FC236}">
                <a16:creationId xmlns:a16="http://schemas.microsoft.com/office/drawing/2014/main" id="{FA4E217E-46B3-4272-BB94-4DD4FFF44C03}"/>
              </a:ext>
            </a:extLst>
          </p:cNvPr>
          <p:cNvGraphicFramePr>
            <a:graphicFrameLocks noChangeAspect="1"/>
          </p:cNvGraphicFramePr>
          <p:nvPr>
            <p:extLst>
              <p:ext uri="{D42A27DB-BD31-4B8C-83A1-F6EECF244321}">
                <p14:modId xmlns:p14="http://schemas.microsoft.com/office/powerpoint/2010/main" val="3864760949"/>
              </p:ext>
            </p:extLst>
          </p:nvPr>
        </p:nvGraphicFramePr>
        <p:xfrm>
          <a:off x="93243" y="4370359"/>
          <a:ext cx="2974398" cy="1079500"/>
        </p:xfrm>
        <a:graphic>
          <a:graphicData uri="http://schemas.openxmlformats.org/presentationml/2006/ole">
            <mc:AlternateContent xmlns:mc="http://schemas.openxmlformats.org/markup-compatibility/2006">
              <mc:Choice xmlns:v="urn:schemas-microsoft-com:vml" Requires="v">
                <p:oleObj spid="_x0000_s14338" name="Equation" r:id="rId6" imgW="2031840" imgH="736560" progId="Equation.DSMT4">
                  <p:embed/>
                </p:oleObj>
              </mc:Choice>
              <mc:Fallback>
                <p:oleObj name="Equation" r:id="rId6" imgW="2031840" imgH="736560" progId="Equation.DSMT4">
                  <p:embed/>
                  <p:pic>
                    <p:nvPicPr>
                      <p:cNvPr id="68" name="Object 67">
                        <a:extLst>
                          <a:ext uri="{FF2B5EF4-FFF2-40B4-BE49-F238E27FC236}">
                            <a16:creationId xmlns:a16="http://schemas.microsoft.com/office/drawing/2014/main" id="{FA4E217E-46B3-4272-BB94-4DD4FFF44C03}"/>
                          </a:ext>
                        </a:extLst>
                      </p:cNvPr>
                      <p:cNvPicPr/>
                      <p:nvPr/>
                    </p:nvPicPr>
                    <p:blipFill>
                      <a:blip r:embed="rId7"/>
                      <a:stretch>
                        <a:fillRect/>
                      </a:stretch>
                    </p:blipFill>
                    <p:spPr>
                      <a:xfrm>
                        <a:off x="93243" y="4370359"/>
                        <a:ext cx="2974398" cy="1079500"/>
                      </a:xfrm>
                      <a:prstGeom prst="rect">
                        <a:avLst/>
                      </a:prstGeom>
                    </p:spPr>
                  </p:pic>
                </p:oleObj>
              </mc:Fallback>
            </mc:AlternateContent>
          </a:graphicData>
        </a:graphic>
      </p:graphicFrame>
      <p:sp>
        <p:nvSpPr>
          <p:cNvPr id="29" name="Freeform: Shape 28">
            <a:extLst>
              <a:ext uri="{FF2B5EF4-FFF2-40B4-BE49-F238E27FC236}">
                <a16:creationId xmlns:a16="http://schemas.microsoft.com/office/drawing/2014/main" id="{A51CB3DE-BBDD-43D0-9787-7472DE502EA0}"/>
              </a:ext>
            </a:extLst>
          </p:cNvPr>
          <p:cNvSpPr/>
          <p:nvPr/>
        </p:nvSpPr>
        <p:spPr>
          <a:xfrm>
            <a:off x="3210508" y="4022677"/>
            <a:ext cx="4471791" cy="1803748"/>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a:extLst>
              <a:ext uri="{FF2B5EF4-FFF2-40B4-BE49-F238E27FC236}">
                <a16:creationId xmlns:a16="http://schemas.microsoft.com/office/drawing/2014/main" id="{46574B05-91AC-4ED0-8BD1-08D5F192D936}"/>
              </a:ext>
            </a:extLst>
          </p:cNvPr>
          <p:cNvCxnSpPr>
            <a:cxnSpLocks/>
          </p:cNvCxnSpPr>
          <p:nvPr/>
        </p:nvCxnSpPr>
        <p:spPr>
          <a:xfrm>
            <a:off x="727243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194D8AA-1636-460A-A921-87D704F5A7A1}"/>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2453F73-188C-44C1-8AD0-54436632443C}"/>
              </a:ext>
            </a:extLst>
          </p:cNvPr>
          <p:cNvCxnSpPr>
            <a:cxnSpLocks/>
          </p:cNvCxnSpPr>
          <p:nvPr/>
        </p:nvCxnSpPr>
        <p:spPr>
          <a:xfrm>
            <a:off x="6329921"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FC19A8A-D1CD-43CC-9172-A10E3CB73CBB}"/>
              </a:ext>
            </a:extLst>
          </p:cNvPr>
          <p:cNvCxnSpPr>
            <a:cxnSpLocks/>
          </p:cNvCxnSpPr>
          <p:nvPr/>
        </p:nvCxnSpPr>
        <p:spPr>
          <a:xfrm>
            <a:off x="633426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A6098D9-21A0-4A9D-8590-2692C2E10448}"/>
              </a:ext>
            </a:extLst>
          </p:cNvPr>
          <p:cNvCxnSpPr>
            <a:cxnSpLocks/>
          </p:cNvCxnSpPr>
          <p:nvPr/>
        </p:nvCxnSpPr>
        <p:spPr>
          <a:xfrm>
            <a:off x="539609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559813A-A39D-4406-91D2-CF7B7F338EEC}"/>
              </a:ext>
            </a:extLst>
          </p:cNvPr>
          <p:cNvCxnSpPr>
            <a:cxnSpLocks/>
          </p:cNvCxnSpPr>
          <p:nvPr/>
        </p:nvCxnSpPr>
        <p:spPr>
          <a:xfrm>
            <a:off x="445792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9D6FE7F-1CAF-43DC-841A-D27253C44612}"/>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78DFE3E7-82DA-4D23-B3D5-C07320984104}"/>
              </a:ext>
            </a:extLst>
          </p:cNvPr>
          <p:cNvSpPr/>
          <p:nvPr/>
        </p:nvSpPr>
        <p:spPr>
          <a:xfrm>
            <a:off x="4412208" y="562604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3A683993-2F26-44FB-92BE-C444E172D5DC}"/>
              </a:ext>
            </a:extLst>
          </p:cNvPr>
          <p:cNvSpPr/>
          <p:nvPr/>
        </p:nvSpPr>
        <p:spPr>
          <a:xfrm>
            <a:off x="5354964" y="538435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93BE9D4B-F51F-4804-97AB-9C46DD43BD6A}"/>
              </a:ext>
            </a:extLst>
          </p:cNvPr>
          <p:cNvSpPr txBox="1"/>
          <p:nvPr/>
        </p:nvSpPr>
        <p:spPr>
          <a:xfrm>
            <a:off x="4900449" y="4945249"/>
            <a:ext cx="61427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E3AC63E0-7270-4D87-A2EA-7CDDFECB1B2F}"/>
              </a:ext>
            </a:extLst>
          </p:cNvPr>
          <p:cNvSpPr txBox="1"/>
          <p:nvPr/>
        </p:nvSpPr>
        <p:spPr>
          <a:xfrm>
            <a:off x="3971871" y="5171790"/>
            <a:ext cx="78418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61" name="Oval 60">
            <a:extLst>
              <a:ext uri="{FF2B5EF4-FFF2-40B4-BE49-F238E27FC236}">
                <a16:creationId xmlns:a16="http://schemas.microsoft.com/office/drawing/2014/main" id="{B838F476-53C6-439A-8CC3-BF58B683FF37}"/>
              </a:ext>
            </a:extLst>
          </p:cNvPr>
          <p:cNvSpPr/>
          <p:nvPr/>
        </p:nvSpPr>
        <p:spPr>
          <a:xfrm>
            <a:off x="3482427" y="576166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AB4CDE60-D1D2-495E-9E45-714D3B18D3F2}"/>
              </a:ext>
            </a:extLst>
          </p:cNvPr>
          <p:cNvSpPr txBox="1"/>
          <p:nvPr/>
        </p:nvSpPr>
        <p:spPr>
          <a:xfrm>
            <a:off x="3042090" y="5307412"/>
            <a:ext cx="78418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2</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70" name="TextBox 69">
            <a:extLst>
              <a:ext uri="{FF2B5EF4-FFF2-40B4-BE49-F238E27FC236}">
                <a16:creationId xmlns:a16="http://schemas.microsoft.com/office/drawing/2014/main" id="{80F3E24C-B528-4079-865E-FB4A0F78C7EF}"/>
              </a:ext>
            </a:extLst>
          </p:cNvPr>
          <p:cNvSpPr txBox="1"/>
          <p:nvPr/>
        </p:nvSpPr>
        <p:spPr>
          <a:xfrm>
            <a:off x="7115985"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a:t>
            </a:r>
            <a:r>
              <a:rPr lang="en-US" sz="2000" i="1" dirty="0">
                <a:solidFill>
                  <a:schemeClr val="bg1"/>
                </a:solidFill>
                <a:latin typeface="Times New Roman" panose="02020603050405020304" pitchFamily="18" charset="0"/>
                <a:cs typeface="Times New Roman" panose="02020603050405020304" pitchFamily="18" charset="0"/>
              </a:rPr>
              <a:t>h</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71" name="TextBox 70">
            <a:extLst>
              <a:ext uri="{FF2B5EF4-FFF2-40B4-BE49-F238E27FC236}">
                <a16:creationId xmlns:a16="http://schemas.microsoft.com/office/drawing/2014/main" id="{39D1313B-AA1D-4887-ABBC-FFB994162789}"/>
              </a:ext>
            </a:extLst>
          </p:cNvPr>
          <p:cNvSpPr txBox="1"/>
          <p:nvPr/>
        </p:nvSpPr>
        <p:spPr>
          <a:xfrm>
            <a:off x="6177815" y="6346145"/>
            <a:ext cx="312906"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h</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sp>
        <p:nvSpPr>
          <p:cNvPr id="72" name="TextBox 71">
            <a:extLst>
              <a:ext uri="{FF2B5EF4-FFF2-40B4-BE49-F238E27FC236}">
                <a16:creationId xmlns:a16="http://schemas.microsoft.com/office/drawing/2014/main" id="{E456CDB6-AE81-4189-9AEC-1396F657CF33}"/>
              </a:ext>
            </a:extLst>
          </p:cNvPr>
          <p:cNvSpPr txBox="1"/>
          <p:nvPr/>
        </p:nvSpPr>
        <p:spPr>
          <a:xfrm>
            <a:off x="5239645" y="6346145"/>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73" name="TextBox 72">
            <a:extLst>
              <a:ext uri="{FF2B5EF4-FFF2-40B4-BE49-F238E27FC236}">
                <a16:creationId xmlns:a16="http://schemas.microsoft.com/office/drawing/2014/main" id="{AACDF9B2-F662-4D25-AE5A-4FEA2E8AEEF7}"/>
              </a:ext>
            </a:extLst>
          </p:cNvPr>
          <p:cNvSpPr txBox="1"/>
          <p:nvPr/>
        </p:nvSpPr>
        <p:spPr>
          <a:xfrm>
            <a:off x="4167251"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a:t>
            </a:r>
            <a:r>
              <a:rPr lang="en-US" sz="2000" i="1" dirty="0">
                <a:solidFill>
                  <a:schemeClr val="bg1"/>
                </a:solidFill>
                <a:latin typeface="Times New Roman" panose="02020603050405020304" pitchFamily="18" charset="0"/>
                <a:cs typeface="Times New Roman" panose="02020603050405020304" pitchFamily="18" charset="0"/>
              </a:rPr>
              <a:t>h</a:t>
            </a:r>
          </a:p>
        </p:txBody>
      </p:sp>
      <p:sp>
        <p:nvSpPr>
          <p:cNvPr id="74" name="TextBox 73">
            <a:extLst>
              <a:ext uri="{FF2B5EF4-FFF2-40B4-BE49-F238E27FC236}">
                <a16:creationId xmlns:a16="http://schemas.microsoft.com/office/drawing/2014/main" id="{1FEA1AC5-41B5-4FBE-951E-CB9814FC5ED7}"/>
              </a:ext>
            </a:extLst>
          </p:cNvPr>
          <p:cNvSpPr txBox="1"/>
          <p:nvPr/>
        </p:nvSpPr>
        <p:spPr>
          <a:xfrm>
            <a:off x="3178747" y="6346145"/>
            <a:ext cx="56938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a:t>
            </a:r>
            <a:r>
              <a:rPr lang="en-US" sz="2000" i="1" dirty="0">
                <a:solidFill>
                  <a:schemeClr val="bg1"/>
                </a:solidFill>
                <a:latin typeface="Times New Roman" panose="02020603050405020304" pitchFamily="18" charset="0"/>
                <a:cs typeface="Times New Roman" panose="02020603050405020304" pitchFamily="18" charset="0"/>
              </a:rPr>
              <a:t>h</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9" name="Audio 8">
            <a:hlinkClick r:id="" action="ppaction://media"/>
            <a:extLst>
              <a:ext uri="{FF2B5EF4-FFF2-40B4-BE49-F238E27FC236}">
                <a16:creationId xmlns:a16="http://schemas.microsoft.com/office/drawing/2014/main" id="{ACD3FD9F-BE44-4860-8A2F-D017E39D59B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548934316"/>
      </p:ext>
    </p:extLst>
  </p:cSld>
  <p:clrMapOvr>
    <a:masterClrMapping/>
  </p:clrMapOvr>
  <mc:AlternateContent xmlns:mc="http://schemas.openxmlformats.org/markup-compatibility/2006" xmlns:p14="http://schemas.microsoft.com/office/powerpoint/2010/main">
    <mc:Choice Requires="p14">
      <p:transition spd="slow" p14:dur="2000" advTm="76049"/>
    </mc:Choice>
    <mc:Fallback xmlns="">
      <p:transition spd="slow" advTm="76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Backward divided difference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Thus, we find:</a:t>
            </a:r>
            <a:endParaRPr lang="en-US" i="1" baseline="-25000" dirty="0">
              <a:latin typeface="Times New Roman" panose="02020603050405020304" pitchFamily="18" charset="0"/>
            </a:endParaRPr>
          </a:p>
          <a:p>
            <a:pPr lvl="1"/>
            <a:endParaRPr lang="en-US" sz="1600" dirty="0">
              <a:latin typeface="Times New Roman" panose="02020603050405020304" pitchFamily="18" charset="0"/>
            </a:endParaRPr>
          </a:p>
          <a:p>
            <a:pPr lvl="1"/>
            <a:endParaRPr lang="en-US" sz="1600" dirty="0"/>
          </a:p>
          <a:p>
            <a:pPr lvl="1"/>
            <a:r>
              <a:rPr lang="en-US" dirty="0"/>
              <a:t>Differentiating this with respect to</a:t>
            </a:r>
            <a:r>
              <a:rPr lang="en-US" dirty="0">
                <a:latin typeface="Times New Roman" panose="02020603050405020304" pitchFamily="18" charset="0"/>
              </a:rPr>
              <a:t> </a:t>
            </a:r>
            <a:r>
              <a:rPr lang="en-US" i="1" dirty="0">
                <a:latin typeface="Times New Roman" panose="02020603050405020304" pitchFamily="18" charset="0"/>
              </a:rPr>
              <a:t>t</a:t>
            </a:r>
            <a:r>
              <a:rPr lang="en-US" dirty="0"/>
              <a:t>, we get</a:t>
            </a:r>
          </a:p>
          <a:p>
            <a:endParaRPr lang="en-US" sz="1600" dirty="0"/>
          </a:p>
          <a:p>
            <a:endParaRPr lang="en-US" sz="1600" dirty="0"/>
          </a:p>
          <a:p>
            <a:pPr lvl="1"/>
            <a:r>
              <a:rPr lang="en-US" dirty="0"/>
              <a:t>Evaluating this at </a:t>
            </a:r>
            <a:r>
              <a:rPr lang="en-US" i="1" dirty="0">
                <a:latin typeface="Times New Roman" panose="02020603050405020304" pitchFamily="18" charset="0"/>
              </a:rPr>
              <a:t>t</a:t>
            </a:r>
            <a:r>
              <a:rPr lang="en-US" dirty="0">
                <a:latin typeface="Times New Roman" panose="02020603050405020304" pitchFamily="18" charset="0"/>
              </a:rPr>
              <a:t> = 0</a:t>
            </a:r>
            <a:r>
              <a:rPr lang="en-US" dirty="0"/>
              <a:t>, we get</a:t>
            </a:r>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21</a:t>
            </a:fld>
            <a:endParaRPr lang="en-CA"/>
          </a:p>
        </p:txBody>
      </p:sp>
      <p:graphicFrame>
        <p:nvGraphicFramePr>
          <p:cNvPr id="32" name="Object 31">
            <a:extLst>
              <a:ext uri="{FF2B5EF4-FFF2-40B4-BE49-F238E27FC236}">
                <a16:creationId xmlns:a16="http://schemas.microsoft.com/office/drawing/2014/main" id="{B0891421-32A7-4BE1-A54B-CB14B63F6B9C}"/>
              </a:ext>
            </a:extLst>
          </p:cNvPr>
          <p:cNvGraphicFramePr>
            <a:graphicFrameLocks noChangeAspect="1"/>
          </p:cNvGraphicFramePr>
          <p:nvPr>
            <p:extLst>
              <p:ext uri="{D42A27DB-BD31-4B8C-83A1-F6EECF244321}">
                <p14:modId xmlns:p14="http://schemas.microsoft.com/office/powerpoint/2010/main" val="1130283832"/>
              </p:ext>
            </p:extLst>
          </p:nvPr>
        </p:nvGraphicFramePr>
        <p:xfrm>
          <a:off x="1573213" y="1935163"/>
          <a:ext cx="6442075" cy="676275"/>
        </p:xfrm>
        <a:graphic>
          <a:graphicData uri="http://schemas.openxmlformats.org/presentationml/2006/ole">
            <mc:AlternateContent xmlns:mc="http://schemas.openxmlformats.org/markup-compatibility/2006">
              <mc:Choice xmlns:v="urn:schemas-microsoft-com:vml" Requires="v">
                <p:oleObj spid="_x0000_s15362" name="Equation" r:id="rId6" imgW="4000320" imgH="419040" progId="Equation.DSMT4">
                  <p:embed/>
                </p:oleObj>
              </mc:Choice>
              <mc:Fallback>
                <p:oleObj name="Equation" r:id="rId6" imgW="4000320" imgH="419040" progId="Equation.DSMT4">
                  <p:embed/>
                  <p:pic>
                    <p:nvPicPr>
                      <p:cNvPr id="32" name="Object 31">
                        <a:extLst>
                          <a:ext uri="{FF2B5EF4-FFF2-40B4-BE49-F238E27FC236}">
                            <a16:creationId xmlns:a16="http://schemas.microsoft.com/office/drawing/2014/main" id="{B0891421-32A7-4BE1-A54B-CB14B63F6B9C}"/>
                          </a:ext>
                        </a:extLst>
                      </p:cNvPr>
                      <p:cNvPicPr/>
                      <p:nvPr/>
                    </p:nvPicPr>
                    <p:blipFill>
                      <a:blip r:embed="rId7"/>
                      <a:stretch>
                        <a:fillRect/>
                      </a:stretch>
                    </p:blipFill>
                    <p:spPr>
                      <a:xfrm>
                        <a:off x="1573213" y="1935163"/>
                        <a:ext cx="6442075" cy="676275"/>
                      </a:xfrm>
                      <a:prstGeom prst="rect">
                        <a:avLst/>
                      </a:prstGeom>
                    </p:spPr>
                  </p:pic>
                </p:oleObj>
              </mc:Fallback>
            </mc:AlternateContent>
          </a:graphicData>
        </a:graphic>
      </p:graphicFrame>
      <p:graphicFrame>
        <p:nvGraphicFramePr>
          <p:cNvPr id="34" name="Object 33">
            <a:extLst>
              <a:ext uri="{FF2B5EF4-FFF2-40B4-BE49-F238E27FC236}">
                <a16:creationId xmlns:a16="http://schemas.microsoft.com/office/drawing/2014/main" id="{EB30E89E-025C-4E70-8F6C-5C1AB8FB6BC9}"/>
              </a:ext>
            </a:extLst>
          </p:cNvPr>
          <p:cNvGraphicFramePr>
            <a:graphicFrameLocks noChangeAspect="1"/>
          </p:cNvGraphicFramePr>
          <p:nvPr>
            <p:extLst>
              <p:ext uri="{D42A27DB-BD31-4B8C-83A1-F6EECF244321}">
                <p14:modId xmlns:p14="http://schemas.microsoft.com/office/powerpoint/2010/main" val="2960374304"/>
              </p:ext>
            </p:extLst>
          </p:nvPr>
        </p:nvGraphicFramePr>
        <p:xfrm>
          <a:off x="2078038" y="2982913"/>
          <a:ext cx="5645150" cy="676275"/>
        </p:xfrm>
        <a:graphic>
          <a:graphicData uri="http://schemas.openxmlformats.org/presentationml/2006/ole">
            <mc:AlternateContent xmlns:mc="http://schemas.openxmlformats.org/markup-compatibility/2006">
              <mc:Choice xmlns:v="urn:schemas-microsoft-com:vml" Requires="v">
                <p:oleObj spid="_x0000_s15363" name="Equation" r:id="rId8" imgW="3504960" imgH="419040" progId="Equation.DSMT4">
                  <p:embed/>
                </p:oleObj>
              </mc:Choice>
              <mc:Fallback>
                <p:oleObj name="Equation" r:id="rId8" imgW="3504960" imgH="419040" progId="Equation.DSMT4">
                  <p:embed/>
                  <p:pic>
                    <p:nvPicPr>
                      <p:cNvPr id="34" name="Object 33">
                        <a:extLst>
                          <a:ext uri="{FF2B5EF4-FFF2-40B4-BE49-F238E27FC236}">
                            <a16:creationId xmlns:a16="http://schemas.microsoft.com/office/drawing/2014/main" id="{EB30E89E-025C-4E70-8F6C-5C1AB8FB6BC9}"/>
                          </a:ext>
                        </a:extLst>
                      </p:cNvPr>
                      <p:cNvPicPr/>
                      <p:nvPr/>
                    </p:nvPicPr>
                    <p:blipFill>
                      <a:blip r:embed="rId9"/>
                      <a:stretch>
                        <a:fillRect/>
                      </a:stretch>
                    </p:blipFill>
                    <p:spPr>
                      <a:xfrm>
                        <a:off x="2078038" y="2982913"/>
                        <a:ext cx="5645150" cy="676275"/>
                      </a:xfrm>
                      <a:prstGeom prst="rect">
                        <a:avLst/>
                      </a:prstGeom>
                    </p:spPr>
                  </p:pic>
                </p:oleObj>
              </mc:Fallback>
            </mc:AlternateContent>
          </a:graphicData>
        </a:graphic>
      </p:graphicFrame>
      <p:graphicFrame>
        <p:nvGraphicFramePr>
          <p:cNvPr id="45" name="Object 44">
            <a:extLst>
              <a:ext uri="{FF2B5EF4-FFF2-40B4-BE49-F238E27FC236}">
                <a16:creationId xmlns:a16="http://schemas.microsoft.com/office/drawing/2014/main" id="{7BFD90B6-6FEF-48E4-A013-27FAEE5E9E6A}"/>
              </a:ext>
            </a:extLst>
          </p:cNvPr>
          <p:cNvGraphicFramePr>
            <a:graphicFrameLocks noChangeAspect="1"/>
          </p:cNvGraphicFramePr>
          <p:nvPr>
            <p:extLst>
              <p:ext uri="{D42A27DB-BD31-4B8C-83A1-F6EECF244321}">
                <p14:modId xmlns:p14="http://schemas.microsoft.com/office/powerpoint/2010/main" val="3718310925"/>
              </p:ext>
            </p:extLst>
          </p:nvPr>
        </p:nvGraphicFramePr>
        <p:xfrm>
          <a:off x="3071813" y="4006850"/>
          <a:ext cx="2679700" cy="676275"/>
        </p:xfrm>
        <a:graphic>
          <a:graphicData uri="http://schemas.openxmlformats.org/presentationml/2006/ole">
            <mc:AlternateContent xmlns:mc="http://schemas.openxmlformats.org/markup-compatibility/2006">
              <mc:Choice xmlns:v="urn:schemas-microsoft-com:vml" Requires="v">
                <p:oleObj spid="_x0000_s15364" name="Equation" r:id="rId10" imgW="1663560" imgH="419040" progId="Equation.DSMT4">
                  <p:embed/>
                </p:oleObj>
              </mc:Choice>
              <mc:Fallback>
                <p:oleObj name="Equation" r:id="rId10" imgW="1663560" imgH="419040" progId="Equation.DSMT4">
                  <p:embed/>
                  <p:pic>
                    <p:nvPicPr>
                      <p:cNvPr id="45" name="Object 44">
                        <a:extLst>
                          <a:ext uri="{FF2B5EF4-FFF2-40B4-BE49-F238E27FC236}">
                            <a16:creationId xmlns:a16="http://schemas.microsoft.com/office/drawing/2014/main" id="{7BFD90B6-6FEF-48E4-A013-27FAEE5E9E6A}"/>
                          </a:ext>
                        </a:extLst>
                      </p:cNvPr>
                      <p:cNvPicPr/>
                      <p:nvPr/>
                    </p:nvPicPr>
                    <p:blipFill>
                      <a:blip r:embed="rId11"/>
                      <a:stretch>
                        <a:fillRect/>
                      </a:stretch>
                    </p:blipFill>
                    <p:spPr>
                      <a:xfrm>
                        <a:off x="3071813" y="4006850"/>
                        <a:ext cx="2679700" cy="676275"/>
                      </a:xfrm>
                      <a:prstGeom prst="rect">
                        <a:avLst/>
                      </a:prstGeom>
                    </p:spPr>
                  </p:pic>
                </p:oleObj>
              </mc:Fallback>
            </mc:AlternateContent>
          </a:graphicData>
        </a:graphic>
      </p:graphicFrame>
      <p:sp>
        <p:nvSpPr>
          <p:cNvPr id="31" name="Freeform: Shape 30">
            <a:extLst>
              <a:ext uri="{FF2B5EF4-FFF2-40B4-BE49-F238E27FC236}">
                <a16:creationId xmlns:a16="http://schemas.microsoft.com/office/drawing/2014/main" id="{F53C6DE1-E334-4E37-9966-2A2A0EA12DAF}"/>
              </a:ext>
            </a:extLst>
          </p:cNvPr>
          <p:cNvSpPr/>
          <p:nvPr/>
        </p:nvSpPr>
        <p:spPr>
          <a:xfrm>
            <a:off x="3210508" y="4022677"/>
            <a:ext cx="4471791" cy="1803748"/>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1" name="Straight Connector 50">
            <a:extLst>
              <a:ext uri="{FF2B5EF4-FFF2-40B4-BE49-F238E27FC236}">
                <a16:creationId xmlns:a16="http://schemas.microsoft.com/office/drawing/2014/main" id="{19C9B4FB-6D9A-48E5-8F0C-780D514E2F45}"/>
              </a:ext>
            </a:extLst>
          </p:cNvPr>
          <p:cNvCxnSpPr>
            <a:cxnSpLocks/>
          </p:cNvCxnSpPr>
          <p:nvPr/>
        </p:nvCxnSpPr>
        <p:spPr>
          <a:xfrm>
            <a:off x="727243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39AC08C-32FE-41B0-AF27-2D3A7D515F71}"/>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6BE0667-E084-4A39-B0DB-EB1CC2369F26}"/>
              </a:ext>
            </a:extLst>
          </p:cNvPr>
          <p:cNvCxnSpPr>
            <a:cxnSpLocks/>
          </p:cNvCxnSpPr>
          <p:nvPr/>
        </p:nvCxnSpPr>
        <p:spPr>
          <a:xfrm>
            <a:off x="6329921"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9561AF5-AE10-4C05-AEFB-E90C9F7B2D9E}"/>
              </a:ext>
            </a:extLst>
          </p:cNvPr>
          <p:cNvCxnSpPr>
            <a:cxnSpLocks/>
          </p:cNvCxnSpPr>
          <p:nvPr/>
        </p:nvCxnSpPr>
        <p:spPr>
          <a:xfrm>
            <a:off x="633426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B1EA2AD-86B6-4B17-A204-33E7A017A7E8}"/>
              </a:ext>
            </a:extLst>
          </p:cNvPr>
          <p:cNvCxnSpPr>
            <a:cxnSpLocks/>
          </p:cNvCxnSpPr>
          <p:nvPr/>
        </p:nvCxnSpPr>
        <p:spPr>
          <a:xfrm>
            <a:off x="539609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515A212-2904-4802-8180-8D4969633672}"/>
              </a:ext>
            </a:extLst>
          </p:cNvPr>
          <p:cNvCxnSpPr>
            <a:cxnSpLocks/>
          </p:cNvCxnSpPr>
          <p:nvPr/>
        </p:nvCxnSpPr>
        <p:spPr>
          <a:xfrm>
            <a:off x="445792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E5D4900-20B7-4EA1-BBFD-5ECCC5561F29}"/>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DF996BCA-3EFE-443F-B532-E10A33319130}"/>
              </a:ext>
            </a:extLst>
          </p:cNvPr>
          <p:cNvSpPr/>
          <p:nvPr/>
        </p:nvSpPr>
        <p:spPr>
          <a:xfrm>
            <a:off x="4412208" y="563443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E5388E20-7C66-4D37-9512-AC408B6D95AE}"/>
              </a:ext>
            </a:extLst>
          </p:cNvPr>
          <p:cNvSpPr/>
          <p:nvPr/>
        </p:nvSpPr>
        <p:spPr>
          <a:xfrm>
            <a:off x="5354964" y="538435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CCE4A6DB-BD91-4D2C-8DDA-ADF37FC421AB}"/>
              </a:ext>
            </a:extLst>
          </p:cNvPr>
          <p:cNvSpPr txBox="1"/>
          <p:nvPr/>
        </p:nvSpPr>
        <p:spPr>
          <a:xfrm>
            <a:off x="4900449" y="4945249"/>
            <a:ext cx="61427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71" name="TextBox 70">
            <a:extLst>
              <a:ext uri="{FF2B5EF4-FFF2-40B4-BE49-F238E27FC236}">
                <a16:creationId xmlns:a16="http://schemas.microsoft.com/office/drawing/2014/main" id="{10D67EBE-D7CE-4B7D-AE65-9288AC671950}"/>
              </a:ext>
            </a:extLst>
          </p:cNvPr>
          <p:cNvSpPr txBox="1"/>
          <p:nvPr/>
        </p:nvSpPr>
        <p:spPr>
          <a:xfrm>
            <a:off x="3971871" y="5171790"/>
            <a:ext cx="78418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72" name="Oval 71">
            <a:extLst>
              <a:ext uri="{FF2B5EF4-FFF2-40B4-BE49-F238E27FC236}">
                <a16:creationId xmlns:a16="http://schemas.microsoft.com/office/drawing/2014/main" id="{C573C908-51CA-4F2C-9FEA-CF8B8AB6BC2C}"/>
              </a:ext>
            </a:extLst>
          </p:cNvPr>
          <p:cNvSpPr/>
          <p:nvPr/>
        </p:nvSpPr>
        <p:spPr>
          <a:xfrm>
            <a:off x="3482427" y="576166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7765A780-275A-4C35-8780-06C64C365A53}"/>
              </a:ext>
            </a:extLst>
          </p:cNvPr>
          <p:cNvSpPr txBox="1"/>
          <p:nvPr/>
        </p:nvSpPr>
        <p:spPr>
          <a:xfrm>
            <a:off x="3042090" y="5307412"/>
            <a:ext cx="78418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2</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47" name="Freeform: Shape 46">
            <a:extLst>
              <a:ext uri="{FF2B5EF4-FFF2-40B4-BE49-F238E27FC236}">
                <a16:creationId xmlns:a16="http://schemas.microsoft.com/office/drawing/2014/main" id="{BD4B8766-B2F8-47F4-B10E-E0115F04BA5F}"/>
              </a:ext>
            </a:extLst>
          </p:cNvPr>
          <p:cNvSpPr/>
          <p:nvPr/>
        </p:nvSpPr>
        <p:spPr>
          <a:xfrm rot="169227">
            <a:off x="3004562" y="4339879"/>
            <a:ext cx="4045264" cy="1584480"/>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5" name="TextBox 74">
            <a:extLst>
              <a:ext uri="{FF2B5EF4-FFF2-40B4-BE49-F238E27FC236}">
                <a16:creationId xmlns:a16="http://schemas.microsoft.com/office/drawing/2014/main" id="{3922E1BE-6792-43C9-B081-388C01A2B0EC}"/>
              </a:ext>
            </a:extLst>
          </p:cNvPr>
          <p:cNvSpPr txBox="1"/>
          <p:nvPr/>
        </p:nvSpPr>
        <p:spPr>
          <a:xfrm>
            <a:off x="7115985"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a:t>
            </a:r>
            <a:r>
              <a:rPr lang="en-US" sz="2000" i="1" dirty="0">
                <a:solidFill>
                  <a:schemeClr val="bg1"/>
                </a:solidFill>
                <a:latin typeface="Times New Roman" panose="02020603050405020304" pitchFamily="18" charset="0"/>
                <a:cs typeface="Times New Roman" panose="02020603050405020304" pitchFamily="18" charset="0"/>
              </a:rPr>
              <a:t>h</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76" name="TextBox 75">
            <a:extLst>
              <a:ext uri="{FF2B5EF4-FFF2-40B4-BE49-F238E27FC236}">
                <a16:creationId xmlns:a16="http://schemas.microsoft.com/office/drawing/2014/main" id="{975DBDCD-47F1-4025-B6ED-7814355DAE74}"/>
              </a:ext>
            </a:extLst>
          </p:cNvPr>
          <p:cNvSpPr txBox="1"/>
          <p:nvPr/>
        </p:nvSpPr>
        <p:spPr>
          <a:xfrm>
            <a:off x="6177815" y="6346145"/>
            <a:ext cx="312906"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h</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sp>
        <p:nvSpPr>
          <p:cNvPr id="77" name="TextBox 76">
            <a:extLst>
              <a:ext uri="{FF2B5EF4-FFF2-40B4-BE49-F238E27FC236}">
                <a16:creationId xmlns:a16="http://schemas.microsoft.com/office/drawing/2014/main" id="{809BDCC4-14EC-4CC3-965B-4936393B5603}"/>
              </a:ext>
            </a:extLst>
          </p:cNvPr>
          <p:cNvSpPr txBox="1"/>
          <p:nvPr/>
        </p:nvSpPr>
        <p:spPr>
          <a:xfrm>
            <a:off x="5239645" y="6346145"/>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78" name="TextBox 77">
            <a:extLst>
              <a:ext uri="{FF2B5EF4-FFF2-40B4-BE49-F238E27FC236}">
                <a16:creationId xmlns:a16="http://schemas.microsoft.com/office/drawing/2014/main" id="{6F1F55A1-0FFD-4855-BDAC-807B1F9C0518}"/>
              </a:ext>
            </a:extLst>
          </p:cNvPr>
          <p:cNvSpPr txBox="1"/>
          <p:nvPr/>
        </p:nvSpPr>
        <p:spPr>
          <a:xfrm>
            <a:off x="4167251"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a:t>
            </a:r>
            <a:r>
              <a:rPr lang="en-US" sz="2000" i="1" dirty="0">
                <a:solidFill>
                  <a:schemeClr val="bg1"/>
                </a:solidFill>
                <a:latin typeface="Times New Roman" panose="02020603050405020304" pitchFamily="18" charset="0"/>
                <a:cs typeface="Times New Roman" panose="02020603050405020304" pitchFamily="18" charset="0"/>
              </a:rPr>
              <a:t>h</a:t>
            </a:r>
          </a:p>
        </p:txBody>
      </p:sp>
      <p:sp>
        <p:nvSpPr>
          <p:cNvPr id="79" name="TextBox 78">
            <a:extLst>
              <a:ext uri="{FF2B5EF4-FFF2-40B4-BE49-F238E27FC236}">
                <a16:creationId xmlns:a16="http://schemas.microsoft.com/office/drawing/2014/main" id="{E2524C3B-B8F7-45D4-B784-1B8C862149C7}"/>
              </a:ext>
            </a:extLst>
          </p:cNvPr>
          <p:cNvSpPr txBox="1"/>
          <p:nvPr/>
        </p:nvSpPr>
        <p:spPr>
          <a:xfrm>
            <a:off x="3178747" y="6346145"/>
            <a:ext cx="56938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a:t>
            </a:r>
            <a:r>
              <a:rPr lang="en-US" sz="2000" i="1" dirty="0">
                <a:solidFill>
                  <a:schemeClr val="bg1"/>
                </a:solidFill>
                <a:latin typeface="Times New Roman" panose="02020603050405020304" pitchFamily="18" charset="0"/>
                <a:cs typeface="Times New Roman" panose="02020603050405020304" pitchFamily="18" charset="0"/>
              </a:rPr>
              <a:t>h</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8" name="Audio 7">
            <a:hlinkClick r:id="" action="ppaction://media"/>
            <a:extLst>
              <a:ext uri="{FF2B5EF4-FFF2-40B4-BE49-F238E27FC236}">
                <a16:creationId xmlns:a16="http://schemas.microsoft.com/office/drawing/2014/main" id="{4347FA78-D99B-494C-93D0-E76B1066DED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93979266"/>
      </p:ext>
    </p:extLst>
  </p:cSld>
  <p:clrMapOvr>
    <a:masterClrMapping/>
  </p:clrMapOvr>
  <mc:AlternateContent xmlns:mc="http://schemas.openxmlformats.org/markup-compatibility/2006" xmlns:p14="http://schemas.microsoft.com/office/powerpoint/2010/main">
    <mc:Choice Requires="p14">
      <p:transition spd="slow" p14:dur="2000" advTm="55106"/>
    </mc:Choice>
    <mc:Fallback xmlns="">
      <p:transition spd="slow" advTm="55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Backward divided difference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Now we have an alternate formula:</a:t>
            </a:r>
            <a:endParaRPr lang="en-US" i="1" baseline="-25000"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latin typeface="Times New Roman" panose="02020603050405020304" pitchFamily="18" charset="0"/>
              </a:rPr>
              <a:t>Note that this is also equal to</a:t>
            </a: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latin typeface="Times New Roman" panose="02020603050405020304" pitchFamily="18" charset="0"/>
              </a:rPr>
              <a:t>Question: What is the error?</a:t>
            </a:r>
          </a:p>
          <a:p>
            <a:pPr lvl="1"/>
            <a:endParaRPr lang="en-US" dirty="0">
              <a:latin typeface="Times New Roman" panose="02020603050405020304" pitchFamily="18" charset="0"/>
            </a:endParaRPr>
          </a:p>
          <a:p>
            <a:pPr lvl="1"/>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22</a:t>
            </a:fld>
            <a:endParaRPr lang="en-CA"/>
          </a:p>
        </p:txBody>
      </p:sp>
      <p:graphicFrame>
        <p:nvGraphicFramePr>
          <p:cNvPr id="59" name="Object 58">
            <a:extLst>
              <a:ext uri="{FF2B5EF4-FFF2-40B4-BE49-F238E27FC236}">
                <a16:creationId xmlns:a16="http://schemas.microsoft.com/office/drawing/2014/main" id="{42F5B6CF-4F4D-4CEB-BCCA-BBE9B9F64001}"/>
              </a:ext>
            </a:extLst>
          </p:cNvPr>
          <p:cNvGraphicFramePr>
            <a:graphicFrameLocks noChangeAspect="1"/>
          </p:cNvGraphicFramePr>
          <p:nvPr>
            <p:extLst>
              <p:ext uri="{D42A27DB-BD31-4B8C-83A1-F6EECF244321}">
                <p14:modId xmlns:p14="http://schemas.microsoft.com/office/powerpoint/2010/main" val="630146771"/>
              </p:ext>
            </p:extLst>
          </p:nvPr>
        </p:nvGraphicFramePr>
        <p:xfrm>
          <a:off x="3562350" y="2108200"/>
          <a:ext cx="2679700" cy="676275"/>
        </p:xfrm>
        <a:graphic>
          <a:graphicData uri="http://schemas.openxmlformats.org/presentationml/2006/ole">
            <mc:AlternateContent xmlns:mc="http://schemas.openxmlformats.org/markup-compatibility/2006">
              <mc:Choice xmlns:v="urn:schemas-microsoft-com:vml" Requires="v">
                <p:oleObj spid="_x0000_s16386" name="Equation" r:id="rId6" imgW="1663560" imgH="419040" progId="Equation.DSMT4">
                  <p:embed/>
                </p:oleObj>
              </mc:Choice>
              <mc:Fallback>
                <p:oleObj name="Equation" r:id="rId6" imgW="1663560" imgH="419040" progId="Equation.DSMT4">
                  <p:embed/>
                  <p:pic>
                    <p:nvPicPr>
                      <p:cNvPr id="59" name="Object 58">
                        <a:extLst>
                          <a:ext uri="{FF2B5EF4-FFF2-40B4-BE49-F238E27FC236}">
                            <a16:creationId xmlns:a16="http://schemas.microsoft.com/office/drawing/2014/main" id="{42F5B6CF-4F4D-4CEB-BCCA-BBE9B9F64001}"/>
                          </a:ext>
                        </a:extLst>
                      </p:cNvPr>
                      <p:cNvPicPr/>
                      <p:nvPr/>
                    </p:nvPicPr>
                    <p:blipFill>
                      <a:blip r:embed="rId7"/>
                      <a:stretch>
                        <a:fillRect/>
                      </a:stretch>
                    </p:blipFill>
                    <p:spPr>
                      <a:xfrm>
                        <a:off x="3562350" y="2108200"/>
                        <a:ext cx="2679700" cy="676275"/>
                      </a:xfrm>
                      <a:prstGeom prst="rect">
                        <a:avLst/>
                      </a:prstGeom>
                    </p:spPr>
                  </p:pic>
                </p:oleObj>
              </mc:Fallback>
            </mc:AlternateContent>
          </a:graphicData>
        </a:graphic>
      </p:graphicFrame>
      <p:graphicFrame>
        <p:nvGraphicFramePr>
          <p:cNvPr id="60" name="Object 59">
            <a:extLst>
              <a:ext uri="{FF2B5EF4-FFF2-40B4-BE49-F238E27FC236}">
                <a16:creationId xmlns:a16="http://schemas.microsoft.com/office/drawing/2014/main" id="{9D077405-4697-4222-81BD-DA3D3F117B80}"/>
              </a:ext>
            </a:extLst>
          </p:cNvPr>
          <p:cNvGraphicFramePr>
            <a:graphicFrameLocks noChangeAspect="1"/>
          </p:cNvGraphicFramePr>
          <p:nvPr>
            <p:extLst>
              <p:ext uri="{D42A27DB-BD31-4B8C-83A1-F6EECF244321}">
                <p14:modId xmlns:p14="http://schemas.microsoft.com/office/powerpoint/2010/main" val="3833057229"/>
              </p:ext>
            </p:extLst>
          </p:nvPr>
        </p:nvGraphicFramePr>
        <p:xfrm>
          <a:off x="3306763" y="3236913"/>
          <a:ext cx="3190875" cy="676275"/>
        </p:xfrm>
        <a:graphic>
          <a:graphicData uri="http://schemas.openxmlformats.org/presentationml/2006/ole">
            <mc:AlternateContent xmlns:mc="http://schemas.openxmlformats.org/markup-compatibility/2006">
              <mc:Choice xmlns:v="urn:schemas-microsoft-com:vml" Requires="v">
                <p:oleObj spid="_x0000_s16387" name="Equation" r:id="rId8" imgW="1981080" imgH="419040" progId="Equation.DSMT4">
                  <p:embed/>
                </p:oleObj>
              </mc:Choice>
              <mc:Fallback>
                <p:oleObj name="Equation" r:id="rId8" imgW="1981080" imgH="419040" progId="Equation.DSMT4">
                  <p:embed/>
                  <p:pic>
                    <p:nvPicPr>
                      <p:cNvPr id="60" name="Object 59">
                        <a:extLst>
                          <a:ext uri="{FF2B5EF4-FFF2-40B4-BE49-F238E27FC236}">
                            <a16:creationId xmlns:a16="http://schemas.microsoft.com/office/drawing/2014/main" id="{9D077405-4697-4222-81BD-DA3D3F117B80}"/>
                          </a:ext>
                        </a:extLst>
                      </p:cNvPr>
                      <p:cNvPicPr/>
                      <p:nvPr/>
                    </p:nvPicPr>
                    <p:blipFill>
                      <a:blip r:embed="rId9"/>
                      <a:stretch>
                        <a:fillRect/>
                      </a:stretch>
                    </p:blipFill>
                    <p:spPr>
                      <a:xfrm>
                        <a:off x="3306763" y="3236913"/>
                        <a:ext cx="3190875" cy="676275"/>
                      </a:xfrm>
                      <a:prstGeom prst="rect">
                        <a:avLst/>
                      </a:prstGeom>
                    </p:spPr>
                  </p:pic>
                </p:oleObj>
              </mc:Fallback>
            </mc:AlternateContent>
          </a:graphicData>
        </a:graphic>
      </p:graphicFrame>
      <p:sp>
        <p:nvSpPr>
          <p:cNvPr id="29" name="Freeform: Shape 28">
            <a:extLst>
              <a:ext uri="{FF2B5EF4-FFF2-40B4-BE49-F238E27FC236}">
                <a16:creationId xmlns:a16="http://schemas.microsoft.com/office/drawing/2014/main" id="{6388F0DB-9279-4831-8525-FB66BF2518D8}"/>
              </a:ext>
            </a:extLst>
          </p:cNvPr>
          <p:cNvSpPr/>
          <p:nvPr/>
        </p:nvSpPr>
        <p:spPr>
          <a:xfrm>
            <a:off x="3210508" y="4022677"/>
            <a:ext cx="4471791" cy="1803748"/>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a:extLst>
              <a:ext uri="{FF2B5EF4-FFF2-40B4-BE49-F238E27FC236}">
                <a16:creationId xmlns:a16="http://schemas.microsoft.com/office/drawing/2014/main" id="{808B58B2-BCD0-418F-9D18-4A9BCE247193}"/>
              </a:ext>
            </a:extLst>
          </p:cNvPr>
          <p:cNvCxnSpPr>
            <a:cxnSpLocks/>
          </p:cNvCxnSpPr>
          <p:nvPr/>
        </p:nvCxnSpPr>
        <p:spPr>
          <a:xfrm>
            <a:off x="727243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ACB76A7-5E19-4637-B1DC-A16E2B7B835D}"/>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C6E3765-13DC-4755-8D72-3BF2CFF0D6F5}"/>
              </a:ext>
            </a:extLst>
          </p:cNvPr>
          <p:cNvCxnSpPr>
            <a:cxnSpLocks/>
          </p:cNvCxnSpPr>
          <p:nvPr/>
        </p:nvCxnSpPr>
        <p:spPr>
          <a:xfrm>
            <a:off x="6329921"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A93D2EF-B06C-4960-973C-EB3E542822FA}"/>
              </a:ext>
            </a:extLst>
          </p:cNvPr>
          <p:cNvCxnSpPr>
            <a:cxnSpLocks/>
          </p:cNvCxnSpPr>
          <p:nvPr/>
        </p:nvCxnSpPr>
        <p:spPr>
          <a:xfrm>
            <a:off x="633426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5ECA35F-00E3-4037-9E53-6393953F0A6F}"/>
              </a:ext>
            </a:extLst>
          </p:cNvPr>
          <p:cNvCxnSpPr>
            <a:cxnSpLocks/>
          </p:cNvCxnSpPr>
          <p:nvPr/>
        </p:nvCxnSpPr>
        <p:spPr>
          <a:xfrm>
            <a:off x="539609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07EAA6B-96E7-43E4-BB49-58BA37C757C1}"/>
              </a:ext>
            </a:extLst>
          </p:cNvPr>
          <p:cNvCxnSpPr>
            <a:cxnSpLocks/>
          </p:cNvCxnSpPr>
          <p:nvPr/>
        </p:nvCxnSpPr>
        <p:spPr>
          <a:xfrm>
            <a:off x="445792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FB01598-29A7-4DC3-A90B-4B5FC52D6AEB}"/>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332CA7FF-1A78-4852-BB9E-67ED68F0C067}"/>
              </a:ext>
            </a:extLst>
          </p:cNvPr>
          <p:cNvSpPr/>
          <p:nvPr/>
        </p:nvSpPr>
        <p:spPr>
          <a:xfrm>
            <a:off x="4412208" y="562604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1BD62B-5FF0-4809-A03E-AFA1FB5DF0B9}"/>
              </a:ext>
            </a:extLst>
          </p:cNvPr>
          <p:cNvSpPr/>
          <p:nvPr/>
        </p:nvSpPr>
        <p:spPr>
          <a:xfrm>
            <a:off x="5354964" y="538435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55CBCA70-42DD-4819-BA3C-39A6E0B760CD}"/>
              </a:ext>
            </a:extLst>
          </p:cNvPr>
          <p:cNvSpPr txBox="1"/>
          <p:nvPr/>
        </p:nvSpPr>
        <p:spPr>
          <a:xfrm>
            <a:off x="4900449" y="4945249"/>
            <a:ext cx="61427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67" name="TextBox 66">
            <a:extLst>
              <a:ext uri="{FF2B5EF4-FFF2-40B4-BE49-F238E27FC236}">
                <a16:creationId xmlns:a16="http://schemas.microsoft.com/office/drawing/2014/main" id="{DB102119-1DEB-4042-A43A-0C76A3556211}"/>
              </a:ext>
            </a:extLst>
          </p:cNvPr>
          <p:cNvSpPr txBox="1"/>
          <p:nvPr/>
        </p:nvSpPr>
        <p:spPr>
          <a:xfrm>
            <a:off x="3971871" y="5171790"/>
            <a:ext cx="78418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68" name="Oval 67">
            <a:extLst>
              <a:ext uri="{FF2B5EF4-FFF2-40B4-BE49-F238E27FC236}">
                <a16:creationId xmlns:a16="http://schemas.microsoft.com/office/drawing/2014/main" id="{29163890-9ACC-4E82-8711-9F481ADB928E}"/>
              </a:ext>
            </a:extLst>
          </p:cNvPr>
          <p:cNvSpPr/>
          <p:nvPr/>
        </p:nvSpPr>
        <p:spPr>
          <a:xfrm>
            <a:off x="3482427" y="576166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D2EB21E9-C55B-431D-AC7C-1A214023F035}"/>
              </a:ext>
            </a:extLst>
          </p:cNvPr>
          <p:cNvSpPr txBox="1"/>
          <p:nvPr/>
        </p:nvSpPr>
        <p:spPr>
          <a:xfrm>
            <a:off x="3042090" y="5307412"/>
            <a:ext cx="78418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2</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76" name="TextBox 75">
            <a:extLst>
              <a:ext uri="{FF2B5EF4-FFF2-40B4-BE49-F238E27FC236}">
                <a16:creationId xmlns:a16="http://schemas.microsoft.com/office/drawing/2014/main" id="{3345F9AD-886A-4BCB-9DBF-74B798FE864B}"/>
              </a:ext>
            </a:extLst>
          </p:cNvPr>
          <p:cNvSpPr txBox="1"/>
          <p:nvPr/>
        </p:nvSpPr>
        <p:spPr>
          <a:xfrm>
            <a:off x="7115985" y="6346145"/>
            <a:ext cx="51167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t</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77" name="TextBox 76">
            <a:extLst>
              <a:ext uri="{FF2B5EF4-FFF2-40B4-BE49-F238E27FC236}">
                <a16:creationId xmlns:a16="http://schemas.microsoft.com/office/drawing/2014/main" id="{561F73F6-B7B3-4006-8AC7-C74302B8E8B4}"/>
              </a:ext>
            </a:extLst>
          </p:cNvPr>
          <p:cNvSpPr txBox="1"/>
          <p:nvPr/>
        </p:nvSpPr>
        <p:spPr>
          <a:xfrm>
            <a:off x="6180681" y="6346145"/>
            <a:ext cx="51167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t</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sp>
        <p:nvSpPr>
          <p:cNvPr id="78" name="TextBox 77">
            <a:extLst>
              <a:ext uri="{FF2B5EF4-FFF2-40B4-BE49-F238E27FC236}">
                <a16:creationId xmlns:a16="http://schemas.microsoft.com/office/drawing/2014/main" id="{A9C25550-744D-4C9F-88F8-08A43108D2E5}"/>
              </a:ext>
            </a:extLst>
          </p:cNvPr>
          <p:cNvSpPr txBox="1"/>
          <p:nvPr/>
        </p:nvSpPr>
        <p:spPr>
          <a:xfrm>
            <a:off x="5239645" y="6346145"/>
            <a:ext cx="33054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79" name="TextBox 78">
            <a:extLst>
              <a:ext uri="{FF2B5EF4-FFF2-40B4-BE49-F238E27FC236}">
                <a16:creationId xmlns:a16="http://schemas.microsoft.com/office/drawing/2014/main" id="{9D919316-934E-4E80-A42B-BC8FCBD54D92}"/>
              </a:ext>
            </a:extLst>
          </p:cNvPr>
          <p:cNvSpPr txBox="1"/>
          <p:nvPr/>
        </p:nvSpPr>
        <p:spPr>
          <a:xfrm>
            <a:off x="4301475" y="6346145"/>
            <a:ext cx="500458"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80" name="TextBox 79">
            <a:extLst>
              <a:ext uri="{FF2B5EF4-FFF2-40B4-BE49-F238E27FC236}">
                <a16:creationId xmlns:a16="http://schemas.microsoft.com/office/drawing/2014/main" id="{E0A1F41A-3AA1-418E-8104-D84D4712FC91}"/>
              </a:ext>
            </a:extLst>
          </p:cNvPr>
          <p:cNvSpPr txBox="1"/>
          <p:nvPr/>
        </p:nvSpPr>
        <p:spPr>
          <a:xfrm>
            <a:off x="3363305" y="6346145"/>
            <a:ext cx="500458"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pic>
        <p:nvPicPr>
          <p:cNvPr id="9" name="Audio 8">
            <a:hlinkClick r:id="" action="ppaction://media"/>
            <a:extLst>
              <a:ext uri="{FF2B5EF4-FFF2-40B4-BE49-F238E27FC236}">
                <a16:creationId xmlns:a16="http://schemas.microsoft.com/office/drawing/2014/main" id="{163141FA-E25C-40E7-BF0B-0E12703CC68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111039394"/>
      </p:ext>
    </p:extLst>
  </p:cSld>
  <p:clrMapOvr>
    <a:masterClrMapping/>
  </p:clrMapOvr>
  <mc:AlternateContent xmlns:mc="http://schemas.openxmlformats.org/markup-compatibility/2006" xmlns:p14="http://schemas.microsoft.com/office/powerpoint/2010/main">
    <mc:Choice Requires="p14">
      <p:transition spd="slow" p14:dur="2000" advTm="42196"/>
    </mc:Choice>
    <mc:Fallback xmlns="">
      <p:transition spd="slow" advTm="42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3EAF-8EE4-4C51-80FC-991692DDD9F8}"/>
              </a:ext>
            </a:extLst>
          </p:cNvPr>
          <p:cNvSpPr>
            <a:spLocks noGrp="1"/>
          </p:cNvSpPr>
          <p:nvPr>
            <p:ph type="title"/>
          </p:nvPr>
        </p:nvSpPr>
        <p:spPr/>
        <p:txBody>
          <a:bodyPr/>
          <a:lstStyle/>
          <a:p>
            <a:r>
              <a:rPr lang="en-US" dirty="0"/>
              <a:t>Backward divided difference</a:t>
            </a:r>
          </a:p>
        </p:txBody>
      </p:sp>
      <p:sp>
        <p:nvSpPr>
          <p:cNvPr id="3" name="Content Placeholder 2">
            <a:extLst>
              <a:ext uri="{FF2B5EF4-FFF2-40B4-BE49-F238E27FC236}">
                <a16:creationId xmlns:a16="http://schemas.microsoft.com/office/drawing/2014/main" id="{E391562C-3356-4077-A9EB-E06FBE5F4183}"/>
              </a:ext>
            </a:extLst>
          </p:cNvPr>
          <p:cNvSpPr>
            <a:spLocks noGrp="1"/>
          </p:cNvSpPr>
          <p:nvPr>
            <p:ph idx="1"/>
          </p:nvPr>
        </p:nvSpPr>
        <p:spPr/>
        <p:txBody>
          <a:bodyPr/>
          <a:lstStyle/>
          <a:p>
            <a:r>
              <a:rPr lang="en-US" dirty="0"/>
              <a:t>Suppose we substitute </a:t>
            </a:r>
            <a:r>
              <a:rPr lang="en-US" i="1" dirty="0">
                <a:latin typeface="Times New Roman" panose="02020603050405020304" pitchFamily="18" charset="0"/>
              </a:rPr>
              <a:t>h</a:t>
            </a:r>
            <a:r>
              <a:rPr lang="en-US" dirty="0"/>
              <a:t> with </a:t>
            </a:r>
            <a:r>
              <a:rPr lang="en-US" dirty="0">
                <a:latin typeface="Times New Roman" panose="02020603050405020304" pitchFamily="18" charset="0"/>
              </a:rPr>
              <a:t>–2</a:t>
            </a:r>
            <a:r>
              <a:rPr lang="en-US" i="1" dirty="0">
                <a:latin typeface="Times New Roman" panose="02020603050405020304" pitchFamily="18" charset="0"/>
              </a:rPr>
              <a:t>h</a:t>
            </a:r>
            <a:r>
              <a:rPr lang="en-US" dirty="0">
                <a:latin typeface="Times New Roman" panose="02020603050405020304" pitchFamily="18" charset="0"/>
              </a:rPr>
              <a:t> </a:t>
            </a:r>
            <a:r>
              <a:rPr lang="en-US" dirty="0"/>
              <a:t>in the Taylor series:</a:t>
            </a:r>
          </a:p>
          <a:p>
            <a:endParaRPr lang="en-US" dirty="0"/>
          </a:p>
          <a:p>
            <a:endParaRPr lang="en-US" dirty="0"/>
          </a:p>
          <a:p>
            <a:pPr lvl="1"/>
            <a:r>
              <a:rPr lang="en-US" dirty="0"/>
              <a:t>Now, </a:t>
            </a:r>
            <a:r>
              <a:rPr lang="en-US" dirty="0">
                <a:latin typeface="Times New Roman" panose="02020603050405020304" pitchFamily="18" charset="0"/>
              </a:rPr>
              <a:t>(–2</a:t>
            </a:r>
            <a:r>
              <a:rPr lang="en-US" i="1" dirty="0">
                <a:latin typeface="Times New Roman" panose="02020603050405020304" pitchFamily="18" charset="0"/>
              </a:rPr>
              <a:t>h</a:t>
            </a:r>
            <a:r>
              <a:rPr lang="en-US" dirty="0">
                <a:latin typeface="Times New Roman" panose="02020603050405020304" pitchFamily="18" charset="0"/>
              </a:rPr>
              <a:t>)</a:t>
            </a:r>
            <a:r>
              <a:rPr lang="en-US" baseline="30000" dirty="0">
                <a:latin typeface="Times New Roman" panose="02020603050405020304" pitchFamily="18" charset="0"/>
              </a:rPr>
              <a:t>2</a:t>
            </a:r>
            <a:r>
              <a:rPr lang="en-US" dirty="0">
                <a:latin typeface="Times New Roman" panose="02020603050405020304" pitchFamily="18" charset="0"/>
              </a:rPr>
              <a:t> = 4</a:t>
            </a:r>
            <a:r>
              <a:rPr lang="en-US" i="1" dirty="0">
                <a:latin typeface="Times New Roman" panose="02020603050405020304" pitchFamily="18" charset="0"/>
              </a:rPr>
              <a:t>h</a:t>
            </a:r>
            <a:r>
              <a:rPr lang="en-US" baseline="30000" dirty="0">
                <a:latin typeface="Times New Roman" panose="02020603050405020304" pitchFamily="18" charset="0"/>
              </a:rPr>
              <a:t>2</a:t>
            </a:r>
            <a:r>
              <a:rPr lang="en-US" dirty="0"/>
              <a:t> but </a:t>
            </a:r>
            <a:r>
              <a:rPr lang="en-US" dirty="0">
                <a:latin typeface="Times New Roman" panose="02020603050405020304" pitchFamily="18" charset="0"/>
              </a:rPr>
              <a:t>(–2</a:t>
            </a:r>
            <a:r>
              <a:rPr lang="en-US" i="1" dirty="0">
                <a:latin typeface="Times New Roman" panose="02020603050405020304" pitchFamily="18" charset="0"/>
              </a:rPr>
              <a:t>h</a:t>
            </a:r>
            <a:r>
              <a:rPr lang="en-US" dirty="0">
                <a:latin typeface="Times New Roman" panose="02020603050405020304" pitchFamily="18" charset="0"/>
              </a:rPr>
              <a:t>)</a:t>
            </a:r>
            <a:r>
              <a:rPr lang="en-US" baseline="30000" dirty="0">
                <a:latin typeface="Times New Roman" panose="02020603050405020304" pitchFamily="18" charset="0"/>
              </a:rPr>
              <a:t>3</a:t>
            </a:r>
            <a:r>
              <a:rPr lang="en-US" dirty="0">
                <a:latin typeface="Times New Roman" panose="02020603050405020304" pitchFamily="18" charset="0"/>
              </a:rPr>
              <a:t> = –8</a:t>
            </a:r>
            <a:r>
              <a:rPr lang="en-US" i="1" dirty="0">
                <a:latin typeface="Times New Roman" panose="02020603050405020304" pitchFamily="18" charset="0"/>
              </a:rPr>
              <a:t>h</a:t>
            </a:r>
            <a:r>
              <a:rPr lang="en-US" baseline="30000" dirty="0">
                <a:latin typeface="Times New Roman" panose="02020603050405020304" pitchFamily="18" charset="0"/>
              </a:rPr>
              <a:t>3</a:t>
            </a:r>
          </a:p>
          <a:p>
            <a:pPr lvl="1"/>
            <a:endParaRPr lang="en-US" baseline="30000" dirty="0"/>
          </a:p>
          <a:p>
            <a:pPr lvl="1"/>
            <a:endParaRPr lang="en-US" baseline="30000" dirty="0"/>
          </a:p>
          <a:p>
            <a:pPr lvl="1"/>
            <a:endParaRPr lang="en-US" baseline="30000" dirty="0"/>
          </a:p>
          <a:p>
            <a:pPr marL="457200" lvl="1" indent="0">
              <a:buNone/>
            </a:pPr>
            <a:endParaRPr lang="en-US" baseline="30000" dirty="0"/>
          </a:p>
          <a:p>
            <a:pPr lvl="1"/>
            <a:endParaRPr lang="en-US" baseline="30000" dirty="0"/>
          </a:p>
          <a:p>
            <a:pPr lvl="1"/>
            <a:r>
              <a:rPr lang="en-US" dirty="0"/>
              <a:t>For this, </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 – 2</a:t>
            </a:r>
            <a:r>
              <a:rPr lang="en-US" i="1" dirty="0">
                <a:latin typeface="Times New Roman" panose="02020603050405020304" pitchFamily="18" charset="0"/>
              </a:rPr>
              <a:t>h</a:t>
            </a:r>
            <a:r>
              <a:rPr lang="en-US" dirty="0">
                <a:latin typeface="Times New Roman" panose="02020603050405020304" pitchFamily="18" charset="0"/>
              </a:rPr>
              <a:t> &lt; </a:t>
            </a:r>
            <a:r>
              <a:rPr lang="en-US" i="1" dirty="0">
                <a:latin typeface="Symbol" panose="05050102010706020507" pitchFamily="18" charset="2"/>
              </a:rPr>
              <a:t>t</a:t>
            </a:r>
            <a:r>
              <a:rPr lang="en-US" dirty="0">
                <a:latin typeface="Times New Roman" panose="02020603050405020304" pitchFamily="18" charset="0"/>
              </a:rPr>
              <a:t> &lt; </a:t>
            </a:r>
            <a:r>
              <a:rPr lang="en-US" i="1" dirty="0" err="1">
                <a:latin typeface="Times New Roman" panose="02020603050405020304" pitchFamily="18" charset="0"/>
              </a:rPr>
              <a:t>t</a:t>
            </a:r>
            <a:r>
              <a:rPr lang="en-US" i="1" baseline="-25000" dirty="0" err="1">
                <a:latin typeface="Times New Roman" panose="02020603050405020304" pitchFamily="18" charset="0"/>
              </a:rPr>
              <a:t>k</a:t>
            </a:r>
            <a:endParaRPr lang="en-US" dirty="0">
              <a:latin typeface="Times New Roman" panose="02020603050405020304" pitchFamily="18" charset="0"/>
            </a:endParaRPr>
          </a:p>
          <a:p>
            <a:pPr lvl="1"/>
            <a:endParaRPr lang="en-US" dirty="0"/>
          </a:p>
        </p:txBody>
      </p:sp>
      <p:sp>
        <p:nvSpPr>
          <p:cNvPr id="4" name="Footer Placeholder 3">
            <a:extLst>
              <a:ext uri="{FF2B5EF4-FFF2-40B4-BE49-F238E27FC236}">
                <a16:creationId xmlns:a16="http://schemas.microsoft.com/office/drawing/2014/main" id="{30722D75-7C0B-4D5B-9865-F8D4567BF839}"/>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04F859B6-B9F4-4491-A715-A148646DC5FD}"/>
              </a:ext>
            </a:extLst>
          </p:cNvPr>
          <p:cNvSpPr>
            <a:spLocks noGrp="1"/>
          </p:cNvSpPr>
          <p:nvPr>
            <p:ph type="sldNum" sz="quarter" idx="12"/>
          </p:nvPr>
        </p:nvSpPr>
        <p:spPr/>
        <p:txBody>
          <a:bodyPr/>
          <a:lstStyle/>
          <a:p>
            <a:fld id="{42EF6DC8-DA9C-4533-8A40-BB00A2545AF8}" type="slidenum">
              <a:rPr lang="en-CA" smtClean="0"/>
              <a:pPr/>
              <a:t>23</a:t>
            </a:fld>
            <a:endParaRPr lang="en-CA"/>
          </a:p>
        </p:txBody>
      </p:sp>
      <p:graphicFrame>
        <p:nvGraphicFramePr>
          <p:cNvPr id="6" name="Object 5">
            <a:extLst>
              <a:ext uri="{FF2B5EF4-FFF2-40B4-BE49-F238E27FC236}">
                <a16:creationId xmlns:a16="http://schemas.microsoft.com/office/drawing/2014/main" id="{7F09025A-6F8D-4992-820A-D4130CB4C651}"/>
              </a:ext>
            </a:extLst>
          </p:cNvPr>
          <p:cNvGraphicFramePr>
            <a:graphicFrameLocks noChangeAspect="1"/>
          </p:cNvGraphicFramePr>
          <p:nvPr>
            <p:extLst>
              <p:ext uri="{D42A27DB-BD31-4B8C-83A1-F6EECF244321}">
                <p14:modId xmlns:p14="http://schemas.microsoft.com/office/powerpoint/2010/main" val="3701445594"/>
              </p:ext>
            </p:extLst>
          </p:nvPr>
        </p:nvGraphicFramePr>
        <p:xfrm>
          <a:off x="530225" y="2070100"/>
          <a:ext cx="8086725" cy="695325"/>
        </p:xfrm>
        <a:graphic>
          <a:graphicData uri="http://schemas.openxmlformats.org/presentationml/2006/ole">
            <mc:AlternateContent xmlns:mc="http://schemas.openxmlformats.org/markup-compatibility/2006">
              <mc:Choice xmlns:v="urn:schemas-microsoft-com:vml" Requires="v">
                <p:oleObj spid="_x0000_s17410" name="Equation" r:id="rId6" imgW="4559040" imgH="393480" progId="Equation.DSMT4">
                  <p:embed/>
                </p:oleObj>
              </mc:Choice>
              <mc:Fallback>
                <p:oleObj name="Equation" r:id="rId6" imgW="4559040" imgH="393480" progId="Equation.DSMT4">
                  <p:embed/>
                  <p:pic>
                    <p:nvPicPr>
                      <p:cNvPr id="6" name="Object 5">
                        <a:extLst>
                          <a:ext uri="{FF2B5EF4-FFF2-40B4-BE49-F238E27FC236}">
                            <a16:creationId xmlns:a16="http://schemas.microsoft.com/office/drawing/2014/main" id="{7F09025A-6F8D-4992-820A-D4130CB4C651}"/>
                          </a:ext>
                        </a:extLst>
                      </p:cNvPr>
                      <p:cNvPicPr/>
                      <p:nvPr/>
                    </p:nvPicPr>
                    <p:blipFill>
                      <a:blip r:embed="rId7"/>
                      <a:stretch>
                        <a:fillRect/>
                      </a:stretch>
                    </p:blipFill>
                    <p:spPr>
                      <a:xfrm>
                        <a:off x="530225" y="2070100"/>
                        <a:ext cx="8086725" cy="69532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7BEB56E0-1647-4CD4-9EFD-ADB6FEF233E4}"/>
              </a:ext>
            </a:extLst>
          </p:cNvPr>
          <p:cNvGraphicFramePr>
            <a:graphicFrameLocks noChangeAspect="1"/>
          </p:cNvGraphicFramePr>
          <p:nvPr>
            <p:extLst>
              <p:ext uri="{D42A27DB-BD31-4B8C-83A1-F6EECF244321}">
                <p14:modId xmlns:p14="http://schemas.microsoft.com/office/powerpoint/2010/main" val="2782350073"/>
              </p:ext>
            </p:extLst>
          </p:nvPr>
        </p:nvGraphicFramePr>
        <p:xfrm>
          <a:off x="1027112" y="3165476"/>
          <a:ext cx="7589838" cy="695325"/>
        </p:xfrm>
        <a:graphic>
          <a:graphicData uri="http://schemas.openxmlformats.org/presentationml/2006/ole">
            <mc:AlternateContent xmlns:mc="http://schemas.openxmlformats.org/markup-compatibility/2006">
              <mc:Choice xmlns:v="urn:schemas-microsoft-com:vml" Requires="v">
                <p:oleObj spid="_x0000_s17411" name="Equation" r:id="rId8" imgW="4279680" imgH="393480" progId="Equation.DSMT4">
                  <p:embed/>
                </p:oleObj>
              </mc:Choice>
              <mc:Fallback>
                <p:oleObj name="Equation" r:id="rId8" imgW="4279680" imgH="393480" progId="Equation.DSMT4">
                  <p:embed/>
                  <p:pic>
                    <p:nvPicPr>
                      <p:cNvPr id="7" name="Object 6">
                        <a:extLst>
                          <a:ext uri="{FF2B5EF4-FFF2-40B4-BE49-F238E27FC236}">
                            <a16:creationId xmlns:a16="http://schemas.microsoft.com/office/drawing/2014/main" id="{7BEB56E0-1647-4CD4-9EFD-ADB6FEF233E4}"/>
                          </a:ext>
                        </a:extLst>
                      </p:cNvPr>
                      <p:cNvPicPr/>
                      <p:nvPr/>
                    </p:nvPicPr>
                    <p:blipFill>
                      <a:blip r:embed="rId9"/>
                      <a:stretch>
                        <a:fillRect/>
                      </a:stretch>
                    </p:blipFill>
                    <p:spPr>
                      <a:xfrm>
                        <a:off x="1027112" y="3165476"/>
                        <a:ext cx="7589838" cy="69532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C2A932D6-092A-47E9-971F-03CAB90727B0}"/>
              </a:ext>
            </a:extLst>
          </p:cNvPr>
          <p:cNvGraphicFramePr>
            <a:graphicFrameLocks noChangeAspect="1"/>
          </p:cNvGraphicFramePr>
          <p:nvPr>
            <p:extLst>
              <p:ext uri="{D42A27DB-BD31-4B8C-83A1-F6EECF244321}">
                <p14:modId xmlns:p14="http://schemas.microsoft.com/office/powerpoint/2010/main" val="3215374398"/>
              </p:ext>
            </p:extLst>
          </p:nvPr>
        </p:nvGraphicFramePr>
        <p:xfrm>
          <a:off x="1060668" y="3794468"/>
          <a:ext cx="6308725" cy="695325"/>
        </p:xfrm>
        <a:graphic>
          <a:graphicData uri="http://schemas.openxmlformats.org/presentationml/2006/ole">
            <mc:AlternateContent xmlns:mc="http://schemas.openxmlformats.org/markup-compatibility/2006">
              <mc:Choice xmlns:v="urn:schemas-microsoft-com:vml" Requires="v">
                <p:oleObj spid="_x0000_s17412" name="Equation" r:id="rId10" imgW="3555720" imgH="393480" progId="Equation.DSMT4">
                  <p:embed/>
                </p:oleObj>
              </mc:Choice>
              <mc:Fallback>
                <p:oleObj name="Equation" r:id="rId10" imgW="3555720" imgH="393480" progId="Equation.DSMT4">
                  <p:embed/>
                  <p:pic>
                    <p:nvPicPr>
                      <p:cNvPr id="8" name="Object 7">
                        <a:extLst>
                          <a:ext uri="{FF2B5EF4-FFF2-40B4-BE49-F238E27FC236}">
                            <a16:creationId xmlns:a16="http://schemas.microsoft.com/office/drawing/2014/main" id="{C2A932D6-092A-47E9-971F-03CAB90727B0}"/>
                          </a:ext>
                        </a:extLst>
                      </p:cNvPr>
                      <p:cNvPicPr/>
                      <p:nvPr/>
                    </p:nvPicPr>
                    <p:blipFill>
                      <a:blip r:embed="rId11"/>
                      <a:stretch>
                        <a:fillRect/>
                      </a:stretch>
                    </p:blipFill>
                    <p:spPr>
                      <a:xfrm>
                        <a:off x="1060668" y="3794468"/>
                        <a:ext cx="6308725" cy="695325"/>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69CE083B-057A-4F72-94C8-E4EFE7576352}"/>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697337472"/>
      </p:ext>
    </p:extLst>
  </p:cSld>
  <p:clrMapOvr>
    <a:masterClrMapping/>
  </p:clrMapOvr>
  <mc:AlternateContent xmlns:mc="http://schemas.openxmlformats.org/markup-compatibility/2006" xmlns:p14="http://schemas.microsoft.com/office/powerpoint/2010/main">
    <mc:Choice Requires="p14">
      <p:transition spd="slow" p14:dur="2000" advTm="61375"/>
    </mc:Choice>
    <mc:Fallback xmlns="">
      <p:transition spd="slow" advTm="61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Backward divided difference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In this expression, we have both </a:t>
            </a:r>
            <a:r>
              <a:rPr lang="en-US" dirty="0">
                <a:latin typeface="Times New Roman" panose="02020603050405020304" pitchFamily="18" charset="0"/>
              </a:rPr>
              <a:t>– </a:t>
            </a:r>
            <a:r>
              <a:rPr lang="en-US" i="1" dirty="0">
                <a:latin typeface="Times New Roman" panose="02020603050405020304" pitchFamily="18" charset="0"/>
              </a:rPr>
              <a:t>h</a:t>
            </a:r>
            <a:r>
              <a:rPr lang="en-US" dirty="0"/>
              <a:t> and </a:t>
            </a:r>
            <a:r>
              <a:rPr lang="en-US" dirty="0">
                <a:latin typeface="Times New Roman" panose="02020603050405020304" pitchFamily="18" charset="0"/>
              </a:rPr>
              <a:t>– 2</a:t>
            </a:r>
            <a:r>
              <a:rPr lang="en-US" i="1" dirty="0">
                <a:latin typeface="Times New Roman" panose="02020603050405020304" pitchFamily="18" charset="0"/>
              </a:rPr>
              <a:t>h</a:t>
            </a:r>
            <a:r>
              <a:rPr lang="en-US" dirty="0"/>
              <a:t>:</a:t>
            </a:r>
            <a:endParaRPr lang="en-US" i="1" baseline="-25000"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latin typeface="Times New Roman" panose="02020603050405020304" pitchFamily="18" charset="0"/>
              </a:rPr>
              <a:t>Let’s write the two Taylor series:</a:t>
            </a:r>
          </a:p>
          <a:p>
            <a:pPr lvl="1"/>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24</a:t>
            </a:fld>
            <a:endParaRPr lang="en-CA"/>
          </a:p>
        </p:txBody>
      </p:sp>
      <p:graphicFrame>
        <p:nvGraphicFramePr>
          <p:cNvPr id="60" name="Object 59">
            <a:extLst>
              <a:ext uri="{FF2B5EF4-FFF2-40B4-BE49-F238E27FC236}">
                <a16:creationId xmlns:a16="http://schemas.microsoft.com/office/drawing/2014/main" id="{9D077405-4697-4222-81BD-DA3D3F117B80}"/>
              </a:ext>
            </a:extLst>
          </p:cNvPr>
          <p:cNvGraphicFramePr>
            <a:graphicFrameLocks noChangeAspect="1"/>
          </p:cNvGraphicFramePr>
          <p:nvPr>
            <p:extLst>
              <p:ext uri="{D42A27DB-BD31-4B8C-83A1-F6EECF244321}">
                <p14:modId xmlns:p14="http://schemas.microsoft.com/office/powerpoint/2010/main" val="3571484277"/>
              </p:ext>
            </p:extLst>
          </p:nvPr>
        </p:nvGraphicFramePr>
        <p:xfrm>
          <a:off x="3305175" y="2135188"/>
          <a:ext cx="3192463" cy="676275"/>
        </p:xfrm>
        <a:graphic>
          <a:graphicData uri="http://schemas.openxmlformats.org/presentationml/2006/ole">
            <mc:AlternateContent xmlns:mc="http://schemas.openxmlformats.org/markup-compatibility/2006">
              <mc:Choice xmlns:v="urn:schemas-microsoft-com:vml" Requires="v">
                <p:oleObj spid="_x0000_s18434" name="Equation" r:id="rId6" imgW="1981080" imgH="419040" progId="Equation.DSMT4">
                  <p:embed/>
                </p:oleObj>
              </mc:Choice>
              <mc:Fallback>
                <p:oleObj name="Equation" r:id="rId6" imgW="1981080" imgH="419040" progId="Equation.DSMT4">
                  <p:embed/>
                  <p:pic>
                    <p:nvPicPr>
                      <p:cNvPr id="60" name="Object 59">
                        <a:extLst>
                          <a:ext uri="{FF2B5EF4-FFF2-40B4-BE49-F238E27FC236}">
                            <a16:creationId xmlns:a16="http://schemas.microsoft.com/office/drawing/2014/main" id="{9D077405-4697-4222-81BD-DA3D3F117B80}"/>
                          </a:ext>
                        </a:extLst>
                      </p:cNvPr>
                      <p:cNvPicPr/>
                      <p:nvPr/>
                    </p:nvPicPr>
                    <p:blipFill>
                      <a:blip r:embed="rId7"/>
                      <a:stretch>
                        <a:fillRect/>
                      </a:stretch>
                    </p:blipFill>
                    <p:spPr>
                      <a:xfrm>
                        <a:off x="3305175" y="2135188"/>
                        <a:ext cx="3192463" cy="676275"/>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DE4C0F4C-FF47-4416-A97C-112547F354FA}"/>
              </a:ext>
            </a:extLst>
          </p:cNvPr>
          <p:cNvGraphicFramePr>
            <a:graphicFrameLocks noChangeAspect="1"/>
          </p:cNvGraphicFramePr>
          <p:nvPr>
            <p:extLst>
              <p:ext uri="{D42A27DB-BD31-4B8C-83A1-F6EECF244321}">
                <p14:modId xmlns:p14="http://schemas.microsoft.com/office/powerpoint/2010/main" val="497124725"/>
              </p:ext>
            </p:extLst>
          </p:nvPr>
        </p:nvGraphicFramePr>
        <p:xfrm>
          <a:off x="571500" y="3125788"/>
          <a:ext cx="6262688" cy="695325"/>
        </p:xfrm>
        <a:graphic>
          <a:graphicData uri="http://schemas.openxmlformats.org/presentationml/2006/ole">
            <mc:AlternateContent xmlns:mc="http://schemas.openxmlformats.org/markup-compatibility/2006">
              <mc:Choice xmlns:v="urn:schemas-microsoft-com:vml" Requires="v">
                <p:oleObj spid="_x0000_s18435" name="Equation" r:id="rId8" imgW="3530520" imgH="393480" progId="Equation.DSMT4">
                  <p:embed/>
                </p:oleObj>
              </mc:Choice>
              <mc:Fallback>
                <p:oleObj name="Equation" r:id="rId8" imgW="3530520" imgH="393480" progId="Equation.DSMT4">
                  <p:embed/>
                  <p:pic>
                    <p:nvPicPr>
                      <p:cNvPr id="29" name="Object 28">
                        <a:extLst>
                          <a:ext uri="{FF2B5EF4-FFF2-40B4-BE49-F238E27FC236}">
                            <a16:creationId xmlns:a16="http://schemas.microsoft.com/office/drawing/2014/main" id="{DE4C0F4C-FF47-4416-A97C-112547F354FA}"/>
                          </a:ext>
                        </a:extLst>
                      </p:cNvPr>
                      <p:cNvPicPr/>
                      <p:nvPr/>
                    </p:nvPicPr>
                    <p:blipFill>
                      <a:blip r:embed="rId9"/>
                      <a:stretch>
                        <a:fillRect/>
                      </a:stretch>
                    </p:blipFill>
                    <p:spPr>
                      <a:xfrm>
                        <a:off x="571500" y="3125788"/>
                        <a:ext cx="6262688" cy="695325"/>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85C97627-095D-4793-B0A5-57A3FCEC9341}"/>
              </a:ext>
            </a:extLst>
          </p:cNvPr>
          <p:cNvGraphicFramePr>
            <a:graphicFrameLocks noChangeAspect="1"/>
          </p:cNvGraphicFramePr>
          <p:nvPr>
            <p:extLst>
              <p:ext uri="{D42A27DB-BD31-4B8C-83A1-F6EECF244321}">
                <p14:modId xmlns:p14="http://schemas.microsoft.com/office/powerpoint/2010/main" val="485070365"/>
              </p:ext>
            </p:extLst>
          </p:nvPr>
        </p:nvGraphicFramePr>
        <p:xfrm>
          <a:off x="423863" y="3756025"/>
          <a:ext cx="6491287" cy="695325"/>
        </p:xfrm>
        <a:graphic>
          <a:graphicData uri="http://schemas.openxmlformats.org/presentationml/2006/ole">
            <mc:AlternateContent xmlns:mc="http://schemas.openxmlformats.org/markup-compatibility/2006">
              <mc:Choice xmlns:v="urn:schemas-microsoft-com:vml" Requires="v">
                <p:oleObj spid="_x0000_s18436" name="Equation" r:id="rId10" imgW="3657600" imgH="393480" progId="Equation.DSMT4">
                  <p:embed/>
                </p:oleObj>
              </mc:Choice>
              <mc:Fallback>
                <p:oleObj name="Equation" r:id="rId10" imgW="3657600" imgH="393480" progId="Equation.DSMT4">
                  <p:embed/>
                  <p:pic>
                    <p:nvPicPr>
                      <p:cNvPr id="31" name="Object 30">
                        <a:extLst>
                          <a:ext uri="{FF2B5EF4-FFF2-40B4-BE49-F238E27FC236}">
                            <a16:creationId xmlns:a16="http://schemas.microsoft.com/office/drawing/2014/main" id="{85C97627-095D-4793-B0A5-57A3FCEC9341}"/>
                          </a:ext>
                        </a:extLst>
                      </p:cNvPr>
                      <p:cNvPicPr/>
                      <p:nvPr/>
                    </p:nvPicPr>
                    <p:blipFill>
                      <a:blip r:embed="rId11"/>
                      <a:stretch>
                        <a:fillRect/>
                      </a:stretch>
                    </p:blipFill>
                    <p:spPr>
                      <a:xfrm>
                        <a:off x="423863" y="3756025"/>
                        <a:ext cx="6491287" cy="695325"/>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7A70976C-C1B1-40E5-A5E6-A21D5FB57DFB}"/>
              </a:ext>
            </a:extLst>
          </p:cNvPr>
          <p:cNvGraphicFramePr>
            <a:graphicFrameLocks noChangeAspect="1"/>
          </p:cNvGraphicFramePr>
          <p:nvPr>
            <p:extLst>
              <p:ext uri="{D42A27DB-BD31-4B8C-83A1-F6EECF244321}">
                <p14:modId xmlns:p14="http://schemas.microsoft.com/office/powerpoint/2010/main" val="911804760"/>
              </p:ext>
            </p:extLst>
          </p:nvPr>
        </p:nvGraphicFramePr>
        <p:xfrm>
          <a:off x="257175" y="4385038"/>
          <a:ext cx="8429625" cy="695325"/>
        </p:xfrm>
        <a:graphic>
          <a:graphicData uri="http://schemas.openxmlformats.org/presentationml/2006/ole">
            <mc:AlternateContent xmlns:mc="http://schemas.openxmlformats.org/markup-compatibility/2006">
              <mc:Choice xmlns:v="urn:schemas-microsoft-com:vml" Requires="v">
                <p:oleObj spid="_x0000_s18437" name="Equation" r:id="rId12" imgW="4749480" imgH="393480" progId="Equation.DSMT4">
                  <p:embed/>
                </p:oleObj>
              </mc:Choice>
              <mc:Fallback>
                <p:oleObj name="Equation" r:id="rId12" imgW="4749480" imgH="393480" progId="Equation.DSMT4">
                  <p:embed/>
                  <p:pic>
                    <p:nvPicPr>
                      <p:cNvPr id="32" name="Object 31">
                        <a:extLst>
                          <a:ext uri="{FF2B5EF4-FFF2-40B4-BE49-F238E27FC236}">
                            <a16:creationId xmlns:a16="http://schemas.microsoft.com/office/drawing/2014/main" id="{7A70976C-C1B1-40E5-A5E6-A21D5FB57DFB}"/>
                          </a:ext>
                        </a:extLst>
                      </p:cNvPr>
                      <p:cNvPicPr/>
                      <p:nvPr/>
                    </p:nvPicPr>
                    <p:blipFill>
                      <a:blip r:embed="rId13"/>
                      <a:stretch>
                        <a:fillRect/>
                      </a:stretch>
                    </p:blipFill>
                    <p:spPr>
                      <a:xfrm>
                        <a:off x="257175" y="4385038"/>
                        <a:ext cx="8429625" cy="695325"/>
                      </a:xfrm>
                      <a:prstGeom prst="rect">
                        <a:avLst/>
                      </a:prstGeom>
                    </p:spPr>
                  </p:pic>
                </p:oleObj>
              </mc:Fallback>
            </mc:AlternateContent>
          </a:graphicData>
        </a:graphic>
      </p:graphicFrame>
      <p:graphicFrame>
        <p:nvGraphicFramePr>
          <p:cNvPr id="52" name="Object 51">
            <a:extLst>
              <a:ext uri="{FF2B5EF4-FFF2-40B4-BE49-F238E27FC236}">
                <a16:creationId xmlns:a16="http://schemas.microsoft.com/office/drawing/2014/main" id="{4CDECB5C-3ACE-43E3-AA38-414512B89FF3}"/>
              </a:ext>
            </a:extLst>
          </p:cNvPr>
          <p:cNvGraphicFramePr>
            <a:graphicFrameLocks noChangeAspect="1"/>
          </p:cNvGraphicFramePr>
          <p:nvPr>
            <p:extLst>
              <p:ext uri="{D42A27DB-BD31-4B8C-83A1-F6EECF244321}">
                <p14:modId xmlns:p14="http://schemas.microsoft.com/office/powerpoint/2010/main" val="1964696298"/>
              </p:ext>
            </p:extLst>
          </p:nvPr>
        </p:nvGraphicFramePr>
        <p:xfrm>
          <a:off x="2897756" y="5119687"/>
          <a:ext cx="5632450" cy="695325"/>
        </p:xfrm>
        <a:graphic>
          <a:graphicData uri="http://schemas.openxmlformats.org/presentationml/2006/ole">
            <mc:AlternateContent xmlns:mc="http://schemas.openxmlformats.org/markup-compatibility/2006">
              <mc:Choice xmlns:v="urn:schemas-microsoft-com:vml" Requires="v">
                <p:oleObj spid="_x0000_s18438" name="Equation" r:id="rId14" imgW="3174840" imgH="393480" progId="Equation.DSMT4">
                  <p:embed/>
                </p:oleObj>
              </mc:Choice>
              <mc:Fallback>
                <p:oleObj name="Equation" r:id="rId14" imgW="3174840" imgH="393480" progId="Equation.DSMT4">
                  <p:embed/>
                  <p:pic>
                    <p:nvPicPr>
                      <p:cNvPr id="52" name="Object 51">
                        <a:extLst>
                          <a:ext uri="{FF2B5EF4-FFF2-40B4-BE49-F238E27FC236}">
                            <a16:creationId xmlns:a16="http://schemas.microsoft.com/office/drawing/2014/main" id="{4CDECB5C-3ACE-43E3-AA38-414512B89FF3}"/>
                          </a:ext>
                        </a:extLst>
                      </p:cNvPr>
                      <p:cNvPicPr/>
                      <p:nvPr/>
                    </p:nvPicPr>
                    <p:blipFill>
                      <a:blip r:embed="rId15"/>
                      <a:stretch>
                        <a:fillRect/>
                      </a:stretch>
                    </p:blipFill>
                    <p:spPr>
                      <a:xfrm>
                        <a:off x="2897756" y="5119687"/>
                        <a:ext cx="5632450" cy="695325"/>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F8EE4539-E856-44D1-8271-08DDD7E05161}"/>
              </a:ext>
            </a:extLst>
          </p:cNvPr>
          <p:cNvCxnSpPr>
            <a:cxnSpLocks/>
          </p:cNvCxnSpPr>
          <p:nvPr/>
        </p:nvCxnSpPr>
        <p:spPr>
          <a:xfrm>
            <a:off x="3787343" y="3961954"/>
            <a:ext cx="1472555" cy="3138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2F28406-C336-4110-95B4-A14A1E86E896}"/>
              </a:ext>
            </a:extLst>
          </p:cNvPr>
          <p:cNvCxnSpPr>
            <a:cxnSpLocks/>
          </p:cNvCxnSpPr>
          <p:nvPr/>
        </p:nvCxnSpPr>
        <p:spPr>
          <a:xfrm>
            <a:off x="3787342" y="3345262"/>
            <a:ext cx="1405444" cy="3003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EC432BEA-1BD6-4B15-959F-28DED4212509}"/>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781003978"/>
      </p:ext>
    </p:extLst>
  </p:cSld>
  <p:clrMapOvr>
    <a:masterClrMapping/>
  </p:clrMapOvr>
  <mc:AlternateContent xmlns:mc="http://schemas.openxmlformats.org/markup-compatibility/2006" xmlns:p14="http://schemas.microsoft.com/office/powerpoint/2010/main">
    <mc:Choice Requires="p14">
      <p:transition spd="slow" p14:dur="2000" advTm="128801"/>
    </mc:Choice>
    <mc:Fallback xmlns="">
      <p:transition spd="slow" advTm="128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3A718-3240-48C5-A06B-F4DB941C5BAF}"/>
              </a:ext>
            </a:extLst>
          </p:cNvPr>
          <p:cNvSpPr>
            <a:spLocks noGrp="1"/>
          </p:cNvSpPr>
          <p:nvPr>
            <p:ph type="title"/>
          </p:nvPr>
        </p:nvSpPr>
        <p:spPr/>
        <p:txBody>
          <a:bodyPr/>
          <a:lstStyle/>
          <a:p>
            <a:r>
              <a:rPr lang="en-US" dirty="0"/>
              <a:t>Backward divided difference</a:t>
            </a:r>
          </a:p>
        </p:txBody>
      </p:sp>
      <p:sp>
        <p:nvSpPr>
          <p:cNvPr id="3" name="Content Placeholder 2">
            <a:extLst>
              <a:ext uri="{FF2B5EF4-FFF2-40B4-BE49-F238E27FC236}">
                <a16:creationId xmlns:a16="http://schemas.microsoft.com/office/drawing/2014/main" id="{674CABB1-FBE4-448B-BCE2-FAAFF3A71759}"/>
              </a:ext>
            </a:extLst>
          </p:cNvPr>
          <p:cNvSpPr>
            <a:spLocks noGrp="1"/>
          </p:cNvSpPr>
          <p:nvPr>
            <p:ph idx="1"/>
          </p:nvPr>
        </p:nvSpPr>
        <p:spPr/>
        <p:txBody>
          <a:bodyPr/>
          <a:lstStyle/>
          <a:p>
            <a:r>
              <a:rPr lang="en-US" dirty="0"/>
              <a:t>Now, generally, analyzing the error is a little more difficult:</a:t>
            </a:r>
          </a:p>
          <a:p>
            <a:endParaRPr lang="en-US" dirty="0"/>
          </a:p>
          <a:p>
            <a:endParaRPr lang="en-US" dirty="0"/>
          </a:p>
          <a:p>
            <a:pPr marL="0" indent="0">
              <a:buNone/>
            </a:pPr>
            <a:r>
              <a:rPr lang="en-US" dirty="0"/>
              <a:t>       as while we have a weighted average,</a:t>
            </a:r>
            <a:br>
              <a:rPr lang="en-US" dirty="0"/>
            </a:br>
            <a:r>
              <a:rPr lang="en-US" dirty="0"/>
              <a:t>	it is no longer a convex combination</a:t>
            </a:r>
          </a:p>
          <a:p>
            <a:endParaRPr lang="en-US" dirty="0"/>
          </a:p>
          <a:p>
            <a:r>
              <a:rPr lang="en-US" dirty="0"/>
              <a:t>We can, however, make the following statement:</a:t>
            </a:r>
          </a:p>
        </p:txBody>
      </p:sp>
      <p:sp>
        <p:nvSpPr>
          <p:cNvPr id="4" name="Footer Placeholder 3">
            <a:extLst>
              <a:ext uri="{FF2B5EF4-FFF2-40B4-BE49-F238E27FC236}">
                <a16:creationId xmlns:a16="http://schemas.microsoft.com/office/drawing/2014/main" id="{452DE31F-5672-477C-A50D-8173825C6531}"/>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72392045-DF5D-453C-89EF-1133B7F46997}"/>
              </a:ext>
            </a:extLst>
          </p:cNvPr>
          <p:cNvSpPr>
            <a:spLocks noGrp="1"/>
          </p:cNvSpPr>
          <p:nvPr>
            <p:ph type="sldNum" sz="quarter" idx="12"/>
          </p:nvPr>
        </p:nvSpPr>
        <p:spPr/>
        <p:txBody>
          <a:bodyPr/>
          <a:lstStyle/>
          <a:p>
            <a:fld id="{42EF6DC8-DA9C-4533-8A40-BB00A2545AF8}" type="slidenum">
              <a:rPr lang="en-CA" smtClean="0"/>
              <a:pPr/>
              <a:t>25</a:t>
            </a:fld>
            <a:endParaRPr lang="en-CA"/>
          </a:p>
        </p:txBody>
      </p:sp>
      <p:graphicFrame>
        <p:nvGraphicFramePr>
          <p:cNvPr id="6" name="Object 5">
            <a:extLst>
              <a:ext uri="{FF2B5EF4-FFF2-40B4-BE49-F238E27FC236}">
                <a16:creationId xmlns:a16="http://schemas.microsoft.com/office/drawing/2014/main" id="{BC4C5BD4-99E5-4D3F-B310-75A9145D754C}"/>
              </a:ext>
            </a:extLst>
          </p:cNvPr>
          <p:cNvGraphicFramePr>
            <a:graphicFrameLocks noChangeAspect="1"/>
          </p:cNvGraphicFramePr>
          <p:nvPr>
            <p:extLst>
              <p:ext uri="{D42A27DB-BD31-4B8C-83A1-F6EECF244321}">
                <p14:modId xmlns:p14="http://schemas.microsoft.com/office/powerpoint/2010/main" val="2149339243"/>
              </p:ext>
            </p:extLst>
          </p:nvPr>
        </p:nvGraphicFramePr>
        <p:xfrm>
          <a:off x="2136775" y="2082800"/>
          <a:ext cx="4872038" cy="695325"/>
        </p:xfrm>
        <a:graphic>
          <a:graphicData uri="http://schemas.openxmlformats.org/presentationml/2006/ole">
            <mc:AlternateContent xmlns:mc="http://schemas.openxmlformats.org/markup-compatibility/2006">
              <mc:Choice xmlns:v="urn:schemas-microsoft-com:vml" Requires="v">
                <p:oleObj spid="_x0000_s19458" name="Equation" r:id="rId6" imgW="2743200" imgH="393480" progId="Equation.DSMT4">
                  <p:embed/>
                </p:oleObj>
              </mc:Choice>
              <mc:Fallback>
                <p:oleObj name="Equation" r:id="rId6" imgW="2743200" imgH="393480" progId="Equation.DSMT4">
                  <p:embed/>
                  <p:pic>
                    <p:nvPicPr>
                      <p:cNvPr id="51" name="Object 50">
                        <a:extLst>
                          <a:ext uri="{FF2B5EF4-FFF2-40B4-BE49-F238E27FC236}">
                            <a16:creationId xmlns:a16="http://schemas.microsoft.com/office/drawing/2014/main" id="{FAA5C3AB-E660-4E64-976C-560E68D51D08}"/>
                          </a:ext>
                        </a:extLst>
                      </p:cNvPr>
                      <p:cNvPicPr/>
                      <p:nvPr/>
                    </p:nvPicPr>
                    <p:blipFill>
                      <a:blip r:embed="rId7"/>
                      <a:stretch>
                        <a:fillRect/>
                      </a:stretch>
                    </p:blipFill>
                    <p:spPr>
                      <a:xfrm>
                        <a:off x="2136775" y="2082800"/>
                        <a:ext cx="4872038" cy="6953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5B28D777-F42A-4299-94BE-61AA37FAFFD2}"/>
              </a:ext>
            </a:extLst>
          </p:cNvPr>
          <p:cNvGraphicFramePr>
            <a:graphicFrameLocks noChangeAspect="1"/>
          </p:cNvGraphicFramePr>
          <p:nvPr>
            <p:extLst>
              <p:ext uri="{D42A27DB-BD31-4B8C-83A1-F6EECF244321}">
                <p14:modId xmlns:p14="http://schemas.microsoft.com/office/powerpoint/2010/main" val="137268141"/>
              </p:ext>
            </p:extLst>
          </p:nvPr>
        </p:nvGraphicFramePr>
        <p:xfrm>
          <a:off x="1566863" y="4486275"/>
          <a:ext cx="5862637" cy="695325"/>
        </p:xfrm>
        <a:graphic>
          <a:graphicData uri="http://schemas.openxmlformats.org/presentationml/2006/ole">
            <mc:AlternateContent xmlns:mc="http://schemas.openxmlformats.org/markup-compatibility/2006">
              <mc:Choice xmlns:v="urn:schemas-microsoft-com:vml" Requires="v">
                <p:oleObj spid="_x0000_s19459" name="Equation" r:id="rId8" imgW="3301920" imgH="393480" progId="Equation.DSMT4">
                  <p:embed/>
                </p:oleObj>
              </mc:Choice>
              <mc:Fallback>
                <p:oleObj name="Equation" r:id="rId8" imgW="3301920" imgH="393480" progId="Equation.DSMT4">
                  <p:embed/>
                  <p:pic>
                    <p:nvPicPr>
                      <p:cNvPr id="6" name="Object 5">
                        <a:extLst>
                          <a:ext uri="{FF2B5EF4-FFF2-40B4-BE49-F238E27FC236}">
                            <a16:creationId xmlns:a16="http://schemas.microsoft.com/office/drawing/2014/main" id="{BC4C5BD4-99E5-4D3F-B310-75A9145D754C}"/>
                          </a:ext>
                        </a:extLst>
                      </p:cNvPr>
                      <p:cNvPicPr/>
                      <p:nvPr/>
                    </p:nvPicPr>
                    <p:blipFill>
                      <a:blip r:embed="rId9"/>
                      <a:stretch>
                        <a:fillRect/>
                      </a:stretch>
                    </p:blipFill>
                    <p:spPr>
                      <a:xfrm>
                        <a:off x="1566863" y="4486275"/>
                        <a:ext cx="5862637" cy="695325"/>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FEBE675A-05CB-4135-8FD9-9627B5E1AB9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656162005"/>
      </p:ext>
    </p:extLst>
  </p:cSld>
  <p:clrMapOvr>
    <a:masterClrMapping/>
  </p:clrMapOvr>
  <mc:AlternateContent xmlns:mc="http://schemas.openxmlformats.org/markup-compatibility/2006" xmlns:p14="http://schemas.microsoft.com/office/powerpoint/2010/main">
    <mc:Choice Requires="p14">
      <p:transition spd="slow" p14:dur="2000" advTm="58937"/>
    </mc:Choice>
    <mc:Fallback xmlns="">
      <p:transition spd="slow" advTm="58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Backward divided difference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Thus, we isolate </a:t>
            </a:r>
            <a:r>
              <a:rPr lang="en-US"/>
              <a:t>the derivative </a:t>
            </a:r>
            <a:r>
              <a:rPr lang="en-US" dirty="0"/>
              <a:t>to get:</a:t>
            </a:r>
          </a:p>
          <a:p>
            <a:endParaRPr lang="en-US" dirty="0"/>
          </a:p>
          <a:p>
            <a:endParaRPr lang="en-US" dirty="0"/>
          </a:p>
          <a:p>
            <a:endParaRPr lang="en-US" dirty="0"/>
          </a:p>
          <a:p>
            <a:endParaRPr lang="en-US" dirty="0"/>
          </a:p>
          <a:p>
            <a:pPr lvl="1"/>
            <a:r>
              <a:rPr lang="en-US" dirty="0"/>
              <a:t>This formula is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2</a:t>
            </a:r>
            <a:r>
              <a:rPr lang="en-US" dirty="0">
                <a:latin typeface="Times New Roman" panose="02020603050405020304" pitchFamily="18" charset="0"/>
              </a:rPr>
              <a:t>)</a:t>
            </a:r>
            <a:endParaRPr lang="en-US" baseline="-25000"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26</a:t>
            </a:fld>
            <a:endParaRPr lang="en-CA"/>
          </a:p>
        </p:txBody>
      </p:sp>
      <p:graphicFrame>
        <p:nvGraphicFramePr>
          <p:cNvPr id="32" name="Object 31">
            <a:extLst>
              <a:ext uri="{FF2B5EF4-FFF2-40B4-BE49-F238E27FC236}">
                <a16:creationId xmlns:a16="http://schemas.microsoft.com/office/drawing/2014/main" id="{7A70976C-C1B1-40E5-A5E6-A21D5FB57DFB}"/>
              </a:ext>
            </a:extLst>
          </p:cNvPr>
          <p:cNvGraphicFramePr>
            <a:graphicFrameLocks noChangeAspect="1"/>
          </p:cNvGraphicFramePr>
          <p:nvPr>
            <p:extLst>
              <p:ext uri="{D42A27DB-BD31-4B8C-83A1-F6EECF244321}">
                <p14:modId xmlns:p14="http://schemas.microsoft.com/office/powerpoint/2010/main" val="1445820034"/>
              </p:ext>
            </p:extLst>
          </p:nvPr>
        </p:nvGraphicFramePr>
        <p:xfrm>
          <a:off x="117475" y="2122488"/>
          <a:ext cx="7593013" cy="695325"/>
        </p:xfrm>
        <a:graphic>
          <a:graphicData uri="http://schemas.openxmlformats.org/presentationml/2006/ole">
            <mc:AlternateContent xmlns:mc="http://schemas.openxmlformats.org/markup-compatibility/2006">
              <mc:Choice xmlns:v="urn:schemas-microsoft-com:vml" Requires="v">
                <p:oleObj spid="_x0000_s20482" name="Equation" r:id="rId6" imgW="4279680" imgH="393480" progId="Equation.DSMT4">
                  <p:embed/>
                </p:oleObj>
              </mc:Choice>
              <mc:Fallback>
                <p:oleObj name="Equation" r:id="rId6" imgW="4279680" imgH="393480" progId="Equation.DSMT4">
                  <p:embed/>
                  <p:pic>
                    <p:nvPicPr>
                      <p:cNvPr id="32" name="Object 31">
                        <a:extLst>
                          <a:ext uri="{FF2B5EF4-FFF2-40B4-BE49-F238E27FC236}">
                            <a16:creationId xmlns:a16="http://schemas.microsoft.com/office/drawing/2014/main" id="{7A70976C-C1B1-40E5-A5E6-A21D5FB57DFB}"/>
                          </a:ext>
                        </a:extLst>
                      </p:cNvPr>
                      <p:cNvPicPr/>
                      <p:nvPr/>
                    </p:nvPicPr>
                    <p:blipFill>
                      <a:blip r:embed="rId7"/>
                      <a:stretch>
                        <a:fillRect/>
                      </a:stretch>
                    </p:blipFill>
                    <p:spPr>
                      <a:xfrm>
                        <a:off x="117475" y="2122488"/>
                        <a:ext cx="7593013" cy="69532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184C9807-0C56-403A-ADCE-2B8EDF5E52B2}"/>
              </a:ext>
            </a:extLst>
          </p:cNvPr>
          <p:cNvGraphicFramePr>
            <a:graphicFrameLocks noChangeAspect="1"/>
          </p:cNvGraphicFramePr>
          <p:nvPr>
            <p:extLst>
              <p:ext uri="{D42A27DB-BD31-4B8C-83A1-F6EECF244321}">
                <p14:modId xmlns:p14="http://schemas.microsoft.com/office/powerpoint/2010/main" val="765178882"/>
              </p:ext>
            </p:extLst>
          </p:nvPr>
        </p:nvGraphicFramePr>
        <p:xfrm>
          <a:off x="1939925" y="2817813"/>
          <a:ext cx="7005638" cy="739775"/>
        </p:xfrm>
        <a:graphic>
          <a:graphicData uri="http://schemas.openxmlformats.org/presentationml/2006/ole">
            <mc:AlternateContent xmlns:mc="http://schemas.openxmlformats.org/markup-compatibility/2006">
              <mc:Choice xmlns:v="urn:schemas-microsoft-com:vml" Requires="v">
                <p:oleObj spid="_x0000_s20483" name="Equation" r:id="rId8" imgW="3949560" imgH="419040" progId="Equation.DSMT4">
                  <p:embed/>
                </p:oleObj>
              </mc:Choice>
              <mc:Fallback>
                <p:oleObj name="Equation" r:id="rId8" imgW="3949560" imgH="419040" progId="Equation.DSMT4">
                  <p:embed/>
                  <p:pic>
                    <p:nvPicPr>
                      <p:cNvPr id="14" name="Object 13">
                        <a:extLst>
                          <a:ext uri="{FF2B5EF4-FFF2-40B4-BE49-F238E27FC236}">
                            <a16:creationId xmlns:a16="http://schemas.microsoft.com/office/drawing/2014/main" id="{184C9807-0C56-403A-ADCE-2B8EDF5E52B2}"/>
                          </a:ext>
                        </a:extLst>
                      </p:cNvPr>
                      <p:cNvPicPr/>
                      <p:nvPr/>
                    </p:nvPicPr>
                    <p:blipFill>
                      <a:blip r:embed="rId9"/>
                      <a:stretch>
                        <a:fillRect/>
                      </a:stretch>
                    </p:blipFill>
                    <p:spPr>
                      <a:xfrm>
                        <a:off x="1939925" y="2817813"/>
                        <a:ext cx="7005638" cy="739775"/>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13B783D7-DF1E-4D4E-B724-680F446D903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29790813"/>
      </p:ext>
    </p:extLst>
  </p:cSld>
  <p:clrMapOvr>
    <a:masterClrMapping/>
  </p:clrMapOvr>
  <mc:AlternateContent xmlns:mc="http://schemas.openxmlformats.org/markup-compatibility/2006" xmlns:p14="http://schemas.microsoft.com/office/powerpoint/2010/main">
    <mc:Choice Requires="p14">
      <p:transition spd="slow" p14:dur="2000" advTm="41872"/>
    </mc:Choice>
    <mc:Fallback xmlns="">
      <p:transition spd="slow" advTm="41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1D37-4CE9-417C-AB8C-EF0C158CDCEB}"/>
              </a:ext>
            </a:extLst>
          </p:cNvPr>
          <p:cNvSpPr>
            <a:spLocks noGrp="1"/>
          </p:cNvSpPr>
          <p:nvPr>
            <p:ph type="title"/>
          </p:nvPr>
        </p:nvSpPr>
        <p:spPr/>
        <p:txBody>
          <a:bodyPr/>
          <a:lstStyle/>
          <a:p>
            <a:r>
              <a:rPr lang="en-US" dirty="0"/>
              <a:t>Backward divided difference</a:t>
            </a:r>
          </a:p>
        </p:txBody>
      </p:sp>
      <p:sp>
        <p:nvSpPr>
          <p:cNvPr id="3" name="Content Placeholder 2">
            <a:extLst>
              <a:ext uri="{FF2B5EF4-FFF2-40B4-BE49-F238E27FC236}">
                <a16:creationId xmlns:a16="http://schemas.microsoft.com/office/drawing/2014/main" id="{40243D9B-2C11-45CA-AE3B-8FCD8A403FE7}"/>
              </a:ext>
            </a:extLst>
          </p:cNvPr>
          <p:cNvSpPr>
            <a:spLocks noGrp="1"/>
          </p:cNvSpPr>
          <p:nvPr>
            <p:ph idx="1"/>
          </p:nvPr>
        </p:nvSpPr>
        <p:spPr/>
        <p:txBody>
          <a:bodyPr/>
          <a:lstStyle/>
          <a:p>
            <a:r>
              <a:rPr lang="en-US" dirty="0"/>
              <a:t>Suppose we want to approximate the derivative of </a:t>
            </a:r>
            <a:r>
              <a:rPr lang="en-US" dirty="0">
                <a:latin typeface="Times New Roman" panose="02020603050405020304" pitchFamily="18" charset="0"/>
              </a:rPr>
              <a:t>sin(</a:t>
            </a:r>
            <a:r>
              <a:rPr lang="en-US" i="1" dirty="0">
                <a:latin typeface="Times New Roman" panose="02020603050405020304" pitchFamily="18" charset="0"/>
              </a:rPr>
              <a:t>x</a:t>
            </a:r>
            <a:r>
              <a:rPr lang="en-US" dirty="0">
                <a:latin typeface="Times New Roman" panose="02020603050405020304" pitchFamily="18" charset="0"/>
              </a:rPr>
              <a:t>)</a:t>
            </a:r>
            <a:r>
              <a:rPr lang="en-US" dirty="0"/>
              <a:t> at </a:t>
            </a:r>
            <a:r>
              <a:rPr lang="en-US" i="1" dirty="0">
                <a:latin typeface="Times New Roman" panose="02020603050405020304" pitchFamily="18" charset="0"/>
              </a:rPr>
              <a:t>x</a:t>
            </a:r>
            <a:r>
              <a:rPr lang="en-US" dirty="0">
                <a:latin typeface="Times New Roman" panose="02020603050405020304" pitchFamily="18" charset="0"/>
              </a:rPr>
              <a:t> = 1</a:t>
            </a:r>
          </a:p>
        </p:txBody>
      </p:sp>
      <p:sp>
        <p:nvSpPr>
          <p:cNvPr id="4" name="Footer Placeholder 3">
            <a:extLst>
              <a:ext uri="{FF2B5EF4-FFF2-40B4-BE49-F238E27FC236}">
                <a16:creationId xmlns:a16="http://schemas.microsoft.com/office/drawing/2014/main" id="{DF4DB1FC-0D5A-481E-81EA-4713A6FA66E9}"/>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406718CF-CD2F-4000-935B-0698128DC313}"/>
              </a:ext>
            </a:extLst>
          </p:cNvPr>
          <p:cNvSpPr>
            <a:spLocks noGrp="1"/>
          </p:cNvSpPr>
          <p:nvPr>
            <p:ph type="sldNum" sz="quarter" idx="12"/>
          </p:nvPr>
        </p:nvSpPr>
        <p:spPr/>
        <p:txBody>
          <a:bodyPr/>
          <a:lstStyle/>
          <a:p>
            <a:fld id="{42EF6DC8-DA9C-4533-8A40-BB00A2545AF8}" type="slidenum">
              <a:rPr lang="en-CA" smtClean="0"/>
              <a:pPr/>
              <a:t>27</a:t>
            </a:fld>
            <a:endParaRPr lang="en-CA"/>
          </a:p>
        </p:txBody>
      </p:sp>
      <p:sp>
        <p:nvSpPr>
          <p:cNvPr id="8" name="TextBox 7">
            <a:extLst>
              <a:ext uri="{FF2B5EF4-FFF2-40B4-BE49-F238E27FC236}">
                <a16:creationId xmlns:a16="http://schemas.microsoft.com/office/drawing/2014/main" id="{A602A5D5-5660-48B7-9749-213591283DC4}"/>
              </a:ext>
            </a:extLst>
          </p:cNvPr>
          <p:cNvSpPr txBox="1"/>
          <p:nvPr/>
        </p:nvSpPr>
        <p:spPr>
          <a:xfrm>
            <a:off x="358454" y="2666050"/>
            <a:ext cx="7956960" cy="2862322"/>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    1   0.5                     0.6067108000068773   –0.06641             –0.04503</a:t>
            </a:r>
          </a:p>
          <a:p>
            <a:r>
              <a:rPr lang="en-US" dirty="0">
                <a:solidFill>
                  <a:schemeClr val="bg1"/>
                </a:solidFill>
                <a:latin typeface="Times New Roman" panose="02020603050405020304" pitchFamily="18" charset="0"/>
                <a:cs typeface="Times New Roman" panose="02020603050405020304" pitchFamily="18" charset="0"/>
              </a:rPr>
              <a:t>    2   0.25                   0.5545669058691116   –0.01426             –0.01126</a:t>
            </a:r>
          </a:p>
          <a:p>
            <a:r>
              <a:rPr lang="en-US" dirty="0">
                <a:solidFill>
                  <a:schemeClr val="bg1"/>
                </a:solidFill>
                <a:latin typeface="Times New Roman" panose="02020603050405020304" pitchFamily="18" charset="0"/>
                <a:cs typeface="Times New Roman" panose="02020603050405020304" pitchFamily="18" charset="0"/>
              </a:rPr>
              <a:t>    3   0.125                 0.5435108220116605   –0.003209           –0.002814</a:t>
            </a:r>
          </a:p>
          <a:p>
            <a:r>
              <a:rPr lang="en-US" dirty="0">
                <a:solidFill>
                  <a:schemeClr val="bg1"/>
                </a:solidFill>
                <a:latin typeface="Times New Roman" panose="02020603050405020304" pitchFamily="18" charset="0"/>
                <a:cs typeface="Times New Roman" panose="02020603050405020304" pitchFamily="18" charset="0"/>
              </a:rPr>
              <a:t>    4   0.0625               0.5410561889355545   –0.0007539         –0.0007035</a:t>
            </a:r>
          </a:p>
          <a:p>
            <a:r>
              <a:rPr lang="en-US" dirty="0">
                <a:solidFill>
                  <a:schemeClr val="bg1"/>
                </a:solidFill>
                <a:latin typeface="Times New Roman" panose="02020603050405020304" pitchFamily="18" charset="0"/>
                <a:cs typeface="Times New Roman" panose="02020603050405020304" pitchFamily="18" charset="0"/>
              </a:rPr>
              <a:t>    5   0.03125             0.5404845442853681   –0.0001822         –0.0001759</a:t>
            </a:r>
          </a:p>
          <a:p>
            <a:r>
              <a:rPr lang="en-US" dirty="0">
                <a:solidFill>
                  <a:schemeClr val="bg1"/>
                </a:solidFill>
                <a:latin typeface="Times New Roman" panose="02020603050405020304" pitchFamily="18" charset="0"/>
                <a:cs typeface="Times New Roman" panose="02020603050405020304" pitchFamily="18" charset="0"/>
              </a:rPr>
              <a:t>    6   0.015625           0.5403470744818577   –0.00004477       –0.00004397</a:t>
            </a:r>
          </a:p>
          <a:p>
            <a:r>
              <a:rPr lang="en-US" dirty="0">
                <a:solidFill>
                  <a:schemeClr val="bg1"/>
                </a:solidFill>
                <a:latin typeface="Times New Roman" panose="02020603050405020304" pitchFamily="18" charset="0"/>
                <a:cs typeface="Times New Roman" panose="02020603050405020304" pitchFamily="18" charset="0"/>
              </a:rPr>
              <a:t>    7   0.0078125         0.5403133984220077   –0.00001109       –0.00001099</a:t>
            </a:r>
          </a:p>
          <a:p>
            <a:r>
              <a:rPr lang="en-US" dirty="0">
                <a:solidFill>
                  <a:schemeClr val="bg1"/>
                </a:solidFill>
                <a:latin typeface="Times New Roman" panose="02020603050405020304" pitchFamily="18" charset="0"/>
                <a:cs typeface="Times New Roman" panose="02020603050405020304" pitchFamily="18" charset="0"/>
              </a:rPr>
              <a:t>    8   0.00390625       0.5403050665119196   –0.000002761     –0.000002748</a:t>
            </a:r>
          </a:p>
          <a:p>
            <a:r>
              <a:rPr lang="en-US" dirty="0">
                <a:solidFill>
                  <a:schemeClr val="bg1"/>
                </a:solidFill>
                <a:latin typeface="Times New Roman" panose="02020603050405020304" pitchFamily="18" charset="0"/>
                <a:cs typeface="Times New Roman" panose="02020603050405020304" pitchFamily="18" charset="0"/>
              </a:rPr>
              <a:t>    9   0.001953125     0.5403029944644402   –0.0000006886   –0.0000006870</a:t>
            </a:r>
          </a:p>
          <a:p>
            <a:r>
              <a:rPr lang="en-US" dirty="0">
                <a:solidFill>
                  <a:schemeClr val="bg1"/>
                </a:solidFill>
                <a:latin typeface="Times New Roman" panose="02020603050405020304" pitchFamily="18" charset="0"/>
                <a:cs typeface="Times New Roman" panose="02020603050405020304" pitchFamily="18" charset="0"/>
              </a:rPr>
              <a:t>  10   0.0009765625   0.5403024778212853   –0.0000001720   –0.0000001718</a:t>
            </a:r>
          </a:p>
        </p:txBody>
      </p:sp>
      <p:sp>
        <p:nvSpPr>
          <p:cNvPr id="14" name="TextBox 13">
            <a:extLst>
              <a:ext uri="{FF2B5EF4-FFF2-40B4-BE49-F238E27FC236}">
                <a16:creationId xmlns:a16="http://schemas.microsoft.com/office/drawing/2014/main" id="{BEE9259A-9366-4D11-B964-72FB6F16D1B6}"/>
              </a:ext>
            </a:extLst>
          </p:cNvPr>
          <p:cNvSpPr txBox="1"/>
          <p:nvPr/>
        </p:nvSpPr>
        <p:spPr>
          <a:xfrm>
            <a:off x="574647" y="2142884"/>
            <a:ext cx="322976" cy="400110"/>
          </a:xfrm>
          <a:prstGeom prst="rect">
            <a:avLst/>
          </a:prstGeom>
          <a:noFill/>
        </p:spPr>
        <p:txBody>
          <a:bodyPr wrap="square">
            <a:spAutoFit/>
          </a:bodyPr>
          <a:lstStyle/>
          <a:p>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endParaRPr lang="en-US" sz="2000" i="1" dirty="0"/>
          </a:p>
        </p:txBody>
      </p:sp>
      <p:sp>
        <p:nvSpPr>
          <p:cNvPr id="15" name="TextBox 14">
            <a:extLst>
              <a:ext uri="{FF2B5EF4-FFF2-40B4-BE49-F238E27FC236}">
                <a16:creationId xmlns:a16="http://schemas.microsoft.com/office/drawing/2014/main" id="{01898192-A449-4588-B8DA-E5498EF24BCF}"/>
              </a:ext>
            </a:extLst>
          </p:cNvPr>
          <p:cNvSpPr txBox="1"/>
          <p:nvPr/>
        </p:nvSpPr>
        <p:spPr>
          <a:xfrm>
            <a:off x="1122030" y="2142883"/>
            <a:ext cx="983606" cy="400110"/>
          </a:xfrm>
          <a:prstGeom prst="rect">
            <a:avLst/>
          </a:prstGeom>
          <a:noFill/>
        </p:spPr>
        <p:txBody>
          <a:bodyPr wrap="square">
            <a:spAutoFit/>
          </a:bodyPr>
          <a:lstStyle/>
          <a:p>
            <a:r>
              <a:rPr lang="en-US" sz="2000" i="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h</a:t>
            </a: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 2</a:t>
            </a:r>
            <a:r>
              <a:rPr lang="en-US" sz="2000" i="1" baseline="30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–n </a:t>
            </a:r>
            <a:endParaRPr lang="en-US" sz="2000" i="1" dirty="0"/>
          </a:p>
        </p:txBody>
      </p:sp>
      <p:sp>
        <p:nvSpPr>
          <p:cNvPr id="17" name="TextBox 16">
            <a:extLst>
              <a:ext uri="{FF2B5EF4-FFF2-40B4-BE49-F238E27FC236}">
                <a16:creationId xmlns:a16="http://schemas.microsoft.com/office/drawing/2014/main" id="{1EAA73C0-380B-4034-A983-1E9F04E2DF0C}"/>
              </a:ext>
            </a:extLst>
          </p:cNvPr>
          <p:cNvSpPr txBox="1"/>
          <p:nvPr/>
        </p:nvSpPr>
        <p:spPr>
          <a:xfrm>
            <a:off x="2558640" y="2138184"/>
            <a:ext cx="1816215"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Approximation</a:t>
            </a:r>
            <a:endParaRPr lang="en-US" sz="2000" dirty="0"/>
          </a:p>
        </p:txBody>
      </p:sp>
      <p:sp>
        <p:nvSpPr>
          <p:cNvPr id="18" name="TextBox 17">
            <a:extLst>
              <a:ext uri="{FF2B5EF4-FFF2-40B4-BE49-F238E27FC236}">
                <a16:creationId xmlns:a16="http://schemas.microsoft.com/office/drawing/2014/main" id="{E180E2C9-A6B9-4A4F-8B61-4DE2DA0F8FC7}"/>
              </a:ext>
            </a:extLst>
          </p:cNvPr>
          <p:cNvSpPr txBox="1"/>
          <p:nvPr/>
        </p:nvSpPr>
        <p:spPr>
          <a:xfrm>
            <a:off x="4645749" y="2135736"/>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Error</a:t>
            </a:r>
            <a:endParaRPr lang="en-US" sz="2000" dirty="0"/>
          </a:p>
        </p:txBody>
      </p:sp>
      <p:sp>
        <p:nvSpPr>
          <p:cNvPr id="19" name="TextBox 18">
            <a:extLst>
              <a:ext uri="{FF2B5EF4-FFF2-40B4-BE49-F238E27FC236}">
                <a16:creationId xmlns:a16="http://schemas.microsoft.com/office/drawing/2014/main" id="{670EB19F-0A12-4587-9EC8-BB163A3B6CDA}"/>
              </a:ext>
            </a:extLst>
          </p:cNvPr>
          <p:cNvSpPr txBox="1"/>
          <p:nvPr/>
        </p:nvSpPr>
        <p:spPr>
          <a:xfrm>
            <a:off x="7971465" y="2926271"/>
            <a:ext cx="956694" cy="2585323"/>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0.2148</a:t>
            </a:r>
          </a:p>
          <a:p>
            <a:r>
              <a:rPr lang="en-US" dirty="0">
                <a:solidFill>
                  <a:schemeClr val="bg1"/>
                </a:solidFill>
                <a:latin typeface="Times New Roman" panose="02020603050405020304" pitchFamily="18" charset="0"/>
                <a:cs typeface="Times New Roman" panose="02020603050405020304" pitchFamily="18" charset="0"/>
              </a:rPr>
              <a:t>0.2249</a:t>
            </a:r>
          </a:p>
          <a:p>
            <a:r>
              <a:rPr lang="en-US" dirty="0">
                <a:solidFill>
                  <a:schemeClr val="bg1"/>
                </a:solidFill>
                <a:latin typeface="Times New Roman" panose="02020603050405020304" pitchFamily="18" charset="0"/>
                <a:cs typeface="Times New Roman" panose="02020603050405020304" pitchFamily="18" charset="0"/>
              </a:rPr>
              <a:t>0.2350</a:t>
            </a:r>
          </a:p>
          <a:p>
            <a:r>
              <a:rPr lang="en-US" dirty="0">
                <a:solidFill>
                  <a:schemeClr val="bg1"/>
                </a:solidFill>
                <a:latin typeface="Times New Roman" panose="02020603050405020304" pitchFamily="18" charset="0"/>
                <a:cs typeface="Times New Roman" panose="02020603050405020304" pitchFamily="18" charset="0"/>
              </a:rPr>
              <a:t>0.2417</a:t>
            </a:r>
          </a:p>
          <a:p>
            <a:r>
              <a:rPr lang="en-US" dirty="0">
                <a:solidFill>
                  <a:schemeClr val="bg1"/>
                </a:solidFill>
                <a:latin typeface="Times New Roman" panose="02020603050405020304" pitchFamily="18" charset="0"/>
                <a:cs typeface="Times New Roman" panose="02020603050405020304" pitchFamily="18" charset="0"/>
              </a:rPr>
              <a:t>0.2457</a:t>
            </a:r>
          </a:p>
          <a:p>
            <a:r>
              <a:rPr lang="en-US" dirty="0">
                <a:solidFill>
                  <a:schemeClr val="bg1"/>
                </a:solidFill>
                <a:latin typeface="Times New Roman" panose="02020603050405020304" pitchFamily="18" charset="0"/>
                <a:cs typeface="Times New Roman" panose="02020603050405020304" pitchFamily="18" charset="0"/>
              </a:rPr>
              <a:t>0.2478</a:t>
            </a:r>
          </a:p>
          <a:p>
            <a:r>
              <a:rPr lang="en-US" dirty="0">
                <a:solidFill>
                  <a:schemeClr val="bg1"/>
                </a:solidFill>
                <a:latin typeface="Times New Roman" panose="02020603050405020304" pitchFamily="18" charset="0"/>
                <a:cs typeface="Times New Roman" panose="02020603050405020304" pitchFamily="18" charset="0"/>
              </a:rPr>
              <a:t>0.2489</a:t>
            </a:r>
          </a:p>
          <a:p>
            <a:r>
              <a:rPr lang="en-US" dirty="0">
                <a:solidFill>
                  <a:schemeClr val="bg1"/>
                </a:solidFill>
                <a:latin typeface="Times New Roman" panose="02020603050405020304" pitchFamily="18" charset="0"/>
                <a:cs typeface="Times New Roman" panose="02020603050405020304" pitchFamily="18" charset="0"/>
              </a:rPr>
              <a:t>0.2494</a:t>
            </a:r>
          </a:p>
          <a:p>
            <a:r>
              <a:rPr lang="en-US" dirty="0">
                <a:solidFill>
                  <a:schemeClr val="bg1"/>
                </a:solidFill>
                <a:latin typeface="Times New Roman" panose="02020603050405020304" pitchFamily="18" charset="0"/>
                <a:cs typeface="Times New Roman" panose="02020603050405020304" pitchFamily="18" charset="0"/>
              </a:rPr>
              <a:t>0.2497</a:t>
            </a:r>
          </a:p>
        </p:txBody>
      </p:sp>
      <p:graphicFrame>
        <p:nvGraphicFramePr>
          <p:cNvPr id="21" name="Object 20">
            <a:extLst>
              <a:ext uri="{FF2B5EF4-FFF2-40B4-BE49-F238E27FC236}">
                <a16:creationId xmlns:a16="http://schemas.microsoft.com/office/drawing/2014/main" id="{FEC68FF5-EC14-4A78-81BE-D2C6D1C37681}"/>
              </a:ext>
            </a:extLst>
          </p:cNvPr>
          <p:cNvGraphicFramePr>
            <a:graphicFrameLocks noChangeAspect="1"/>
          </p:cNvGraphicFramePr>
          <p:nvPr>
            <p:extLst>
              <p:ext uri="{D42A27DB-BD31-4B8C-83A1-F6EECF244321}">
                <p14:modId xmlns:p14="http://schemas.microsoft.com/office/powerpoint/2010/main" val="371862119"/>
              </p:ext>
            </p:extLst>
          </p:nvPr>
        </p:nvGraphicFramePr>
        <p:xfrm>
          <a:off x="6137275" y="1992313"/>
          <a:ext cx="1365250" cy="725487"/>
        </p:xfrm>
        <a:graphic>
          <a:graphicData uri="http://schemas.openxmlformats.org/presentationml/2006/ole">
            <mc:AlternateContent xmlns:mc="http://schemas.openxmlformats.org/markup-compatibility/2006">
              <mc:Choice xmlns:v="urn:schemas-microsoft-com:vml" Requires="v">
                <p:oleObj spid="_x0000_s21506" name="Equation" r:id="rId6" imgW="672840" imgH="355320" progId="Equation.DSMT4">
                  <p:embed/>
                </p:oleObj>
              </mc:Choice>
              <mc:Fallback>
                <p:oleObj name="Equation" r:id="rId6" imgW="672840" imgH="355320" progId="Equation.DSMT4">
                  <p:embed/>
                  <p:pic>
                    <p:nvPicPr>
                      <p:cNvPr id="21" name="Object 20">
                        <a:extLst>
                          <a:ext uri="{FF2B5EF4-FFF2-40B4-BE49-F238E27FC236}">
                            <a16:creationId xmlns:a16="http://schemas.microsoft.com/office/drawing/2014/main" id="{FEC68FF5-EC14-4A78-81BE-D2C6D1C37681}"/>
                          </a:ext>
                        </a:extLst>
                      </p:cNvPr>
                      <p:cNvPicPr/>
                      <p:nvPr/>
                    </p:nvPicPr>
                    <p:blipFill>
                      <a:blip r:embed="rId7"/>
                      <a:stretch>
                        <a:fillRect/>
                      </a:stretch>
                    </p:blipFill>
                    <p:spPr>
                      <a:xfrm>
                        <a:off x="6137275" y="1992313"/>
                        <a:ext cx="1365250" cy="725487"/>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6EFB3A8C-E5A7-431F-99D9-787879D7B168}"/>
              </a:ext>
            </a:extLst>
          </p:cNvPr>
          <p:cNvSpPr txBox="1"/>
          <p:nvPr/>
        </p:nvSpPr>
        <p:spPr>
          <a:xfrm>
            <a:off x="7783571" y="2153767"/>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Ratio</a:t>
            </a:r>
            <a:endParaRPr lang="en-US" sz="2000" dirty="0"/>
          </a:p>
        </p:txBody>
      </p:sp>
      <p:sp>
        <p:nvSpPr>
          <p:cNvPr id="20" name="TextBox 19">
            <a:extLst>
              <a:ext uri="{FF2B5EF4-FFF2-40B4-BE49-F238E27FC236}">
                <a16:creationId xmlns:a16="http://schemas.microsoft.com/office/drawing/2014/main" id="{52D3AC50-8823-4F83-8F13-CD5707790D0C}"/>
              </a:ext>
            </a:extLst>
          </p:cNvPr>
          <p:cNvSpPr txBox="1"/>
          <p:nvPr/>
        </p:nvSpPr>
        <p:spPr>
          <a:xfrm>
            <a:off x="2417601" y="5511594"/>
            <a:ext cx="2129232" cy="369332"/>
          </a:xfrm>
          <a:prstGeom prst="rect">
            <a:avLst/>
          </a:prstGeom>
          <a:noFill/>
        </p:spPr>
        <p:txBody>
          <a:bodyPr wrap="square">
            <a:spAutoFit/>
          </a:bodyPr>
          <a:lstStyle/>
          <a:p>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0.540302305868140</a:t>
            </a:r>
            <a:endParaRPr lang="en-US" dirty="0"/>
          </a:p>
        </p:txBody>
      </p:sp>
      <p:sp>
        <p:nvSpPr>
          <p:cNvPr id="25" name="Rectangle: Rounded Corners 24">
            <a:extLst>
              <a:ext uri="{FF2B5EF4-FFF2-40B4-BE49-F238E27FC236}">
                <a16:creationId xmlns:a16="http://schemas.microsoft.com/office/drawing/2014/main" id="{A9558096-369C-495B-8B9B-8AB70A68C6EA}"/>
              </a:ext>
            </a:extLst>
          </p:cNvPr>
          <p:cNvSpPr/>
          <p:nvPr/>
        </p:nvSpPr>
        <p:spPr>
          <a:xfrm>
            <a:off x="2417601" y="5167618"/>
            <a:ext cx="971552" cy="64633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992F3B3D-0938-41C4-ADC7-CC607AB9CED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642898441"/>
      </p:ext>
    </p:extLst>
  </p:cSld>
  <p:clrMapOvr>
    <a:masterClrMapping/>
  </p:clrMapOvr>
  <mc:AlternateContent xmlns:mc="http://schemas.openxmlformats.org/markup-compatibility/2006" xmlns:p14="http://schemas.microsoft.com/office/powerpoint/2010/main">
    <mc:Choice Requires="p14">
      <p:transition spd="slow" p14:dur="2000" advTm="92697"/>
    </mc:Choice>
    <mc:Fallback xmlns="">
      <p:transition spd="slow" advTm="92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7" fill="hold" display="0">
                  <p:stCondLst>
                    <p:cond delay="indefinite"/>
                  </p:stCondLst>
                  <p:endCondLst>
                    <p:cond evt="onStopAudio" delay="0">
                      <p:tgtEl>
                        <p:sldTgt/>
                      </p:tgtEl>
                    </p:cond>
                  </p:endCondLst>
                </p:cTn>
                <p:tgtEl>
                  <p:spTgt spid="7"/>
                </p:tgtEl>
              </p:cMediaNode>
            </p:audio>
          </p:childTnLst>
        </p:cTn>
      </p:par>
    </p:tnLst>
    <p:bldLst>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Comparison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Let us compare these two formulas:</a:t>
            </a:r>
          </a:p>
          <a:p>
            <a:endParaRPr lang="en-US" dirty="0"/>
          </a:p>
          <a:p>
            <a:endParaRPr lang="en-US" dirty="0"/>
          </a:p>
          <a:p>
            <a:endParaRPr lang="en-US" dirty="0"/>
          </a:p>
          <a:p>
            <a:endParaRPr lang="en-US" dirty="0"/>
          </a:p>
          <a:p>
            <a:endParaRPr lang="en-US" dirty="0"/>
          </a:p>
          <a:p>
            <a:pPr lvl="1"/>
            <a:r>
              <a:rPr lang="en-US" dirty="0"/>
              <a:t>The centered divided difference formula has half the errors</a:t>
            </a:r>
          </a:p>
          <a:p>
            <a:pPr lvl="2"/>
            <a:r>
              <a:rPr lang="en-US" dirty="0"/>
              <a:t>It uses information </a:t>
            </a:r>
            <a:r>
              <a:rPr lang="en-US" i="1" dirty="0"/>
              <a:t>closer</a:t>
            </a:r>
            <a:r>
              <a:rPr lang="en-US" dirty="0"/>
              <a:t> to the point at which we’re estimating</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28</a:t>
            </a:fld>
            <a:endParaRPr lang="en-CA"/>
          </a:p>
        </p:txBody>
      </p:sp>
      <p:graphicFrame>
        <p:nvGraphicFramePr>
          <p:cNvPr id="39" name="Object 38">
            <a:extLst>
              <a:ext uri="{FF2B5EF4-FFF2-40B4-BE49-F238E27FC236}">
                <a16:creationId xmlns:a16="http://schemas.microsoft.com/office/drawing/2014/main" id="{B8502FAC-8EC1-4CD6-857B-1CE104788F8D}"/>
              </a:ext>
            </a:extLst>
          </p:cNvPr>
          <p:cNvGraphicFramePr>
            <a:graphicFrameLocks noChangeAspect="1"/>
          </p:cNvGraphicFramePr>
          <p:nvPr>
            <p:extLst>
              <p:ext uri="{D42A27DB-BD31-4B8C-83A1-F6EECF244321}">
                <p14:modId xmlns:p14="http://schemas.microsoft.com/office/powerpoint/2010/main" val="4006266103"/>
              </p:ext>
            </p:extLst>
          </p:nvPr>
        </p:nvGraphicFramePr>
        <p:xfrm>
          <a:off x="1520825" y="3030538"/>
          <a:ext cx="7005638" cy="739775"/>
        </p:xfrm>
        <a:graphic>
          <a:graphicData uri="http://schemas.openxmlformats.org/presentationml/2006/ole">
            <mc:AlternateContent xmlns:mc="http://schemas.openxmlformats.org/markup-compatibility/2006">
              <mc:Choice xmlns:v="urn:schemas-microsoft-com:vml" Requires="v">
                <p:oleObj spid="_x0000_s22530" name="Equation" r:id="rId6" imgW="3949560" imgH="419040" progId="Equation.DSMT4">
                  <p:embed/>
                </p:oleObj>
              </mc:Choice>
              <mc:Fallback>
                <p:oleObj name="Equation" r:id="rId6" imgW="3949560" imgH="419040" progId="Equation.DSMT4">
                  <p:embed/>
                  <p:pic>
                    <p:nvPicPr>
                      <p:cNvPr id="14" name="Object 13">
                        <a:extLst>
                          <a:ext uri="{FF2B5EF4-FFF2-40B4-BE49-F238E27FC236}">
                            <a16:creationId xmlns:a16="http://schemas.microsoft.com/office/drawing/2014/main" id="{184C9807-0C56-403A-ADCE-2B8EDF5E52B2}"/>
                          </a:ext>
                        </a:extLst>
                      </p:cNvPr>
                      <p:cNvPicPr/>
                      <p:nvPr/>
                    </p:nvPicPr>
                    <p:blipFill>
                      <a:blip r:embed="rId7"/>
                      <a:stretch>
                        <a:fillRect/>
                      </a:stretch>
                    </p:blipFill>
                    <p:spPr>
                      <a:xfrm>
                        <a:off x="1520825" y="3030538"/>
                        <a:ext cx="7005638" cy="739775"/>
                      </a:xfrm>
                      <a:prstGeom prst="rect">
                        <a:avLst/>
                      </a:prstGeom>
                    </p:spPr>
                  </p:pic>
                </p:oleObj>
              </mc:Fallback>
            </mc:AlternateContent>
          </a:graphicData>
        </a:graphic>
      </p:graphicFrame>
      <p:graphicFrame>
        <p:nvGraphicFramePr>
          <p:cNvPr id="41" name="Object 40">
            <a:extLst>
              <a:ext uri="{FF2B5EF4-FFF2-40B4-BE49-F238E27FC236}">
                <a16:creationId xmlns:a16="http://schemas.microsoft.com/office/drawing/2014/main" id="{A7BE2344-9FBF-4C6D-A4FF-E94BBAB3B8DC}"/>
              </a:ext>
            </a:extLst>
          </p:cNvPr>
          <p:cNvGraphicFramePr>
            <a:graphicFrameLocks noChangeAspect="1"/>
          </p:cNvGraphicFramePr>
          <p:nvPr>
            <p:extLst>
              <p:ext uri="{D42A27DB-BD31-4B8C-83A1-F6EECF244321}">
                <p14:modId xmlns:p14="http://schemas.microsoft.com/office/powerpoint/2010/main" val="1076017683"/>
              </p:ext>
            </p:extLst>
          </p:nvPr>
        </p:nvGraphicFramePr>
        <p:xfrm>
          <a:off x="1431488" y="2179722"/>
          <a:ext cx="5137150" cy="739775"/>
        </p:xfrm>
        <a:graphic>
          <a:graphicData uri="http://schemas.openxmlformats.org/presentationml/2006/ole">
            <mc:AlternateContent xmlns:mc="http://schemas.openxmlformats.org/markup-compatibility/2006">
              <mc:Choice xmlns:v="urn:schemas-microsoft-com:vml" Requires="v">
                <p:oleObj spid="_x0000_s22531" name="Equation" r:id="rId8" imgW="2895480" imgH="419040" progId="Equation.DSMT4">
                  <p:embed/>
                </p:oleObj>
              </mc:Choice>
              <mc:Fallback>
                <p:oleObj name="Equation" r:id="rId8" imgW="2895480" imgH="419040" progId="Equation.DSMT4">
                  <p:embed/>
                  <p:pic>
                    <p:nvPicPr>
                      <p:cNvPr id="14" name="Object 13">
                        <a:extLst>
                          <a:ext uri="{FF2B5EF4-FFF2-40B4-BE49-F238E27FC236}">
                            <a16:creationId xmlns:a16="http://schemas.microsoft.com/office/drawing/2014/main" id="{184C9807-0C56-403A-ADCE-2B8EDF5E52B2}"/>
                          </a:ext>
                        </a:extLst>
                      </p:cNvPr>
                      <p:cNvPicPr/>
                      <p:nvPr/>
                    </p:nvPicPr>
                    <p:blipFill>
                      <a:blip r:embed="rId9"/>
                      <a:stretch>
                        <a:fillRect/>
                      </a:stretch>
                    </p:blipFill>
                    <p:spPr>
                      <a:xfrm>
                        <a:off x="1431488" y="2179722"/>
                        <a:ext cx="5137150" cy="739775"/>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FE8F4426-4A24-47E4-8BA7-7FBB3E651EE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36513281"/>
      </p:ext>
    </p:extLst>
  </p:cSld>
  <p:clrMapOvr>
    <a:masterClrMapping/>
  </p:clrMapOvr>
  <mc:AlternateContent xmlns:mc="http://schemas.openxmlformats.org/markup-compatibility/2006" xmlns:p14="http://schemas.microsoft.com/office/powerpoint/2010/main">
    <mc:Choice Requires="p14">
      <p:transition spd="slow" p14:dur="2000" advTm="78116"/>
    </mc:Choice>
    <mc:Fallback xmlns="">
      <p:transition spd="slow" advTm="78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Approximating the 2</a:t>
            </a:r>
            <a:r>
              <a:rPr lang="en-US" baseline="30000" dirty="0"/>
              <a:t>nd</a:t>
            </a:r>
            <a:r>
              <a:rPr lang="en-US" dirty="0"/>
              <a:t> derivative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We will now approximate the second derivative using similar techniques:</a:t>
            </a:r>
          </a:p>
          <a:p>
            <a:pPr lvl="1"/>
            <a:r>
              <a:rPr lang="en-US" dirty="0"/>
              <a:t>Find interpolating quadratic polynomials</a:t>
            </a:r>
          </a:p>
          <a:p>
            <a:pPr lvl="1"/>
            <a:r>
              <a:rPr lang="en-US" dirty="0"/>
              <a:t>Differentiate twice</a:t>
            </a:r>
          </a:p>
          <a:p>
            <a:pPr lvl="1"/>
            <a:r>
              <a:rPr lang="en-US" dirty="0"/>
              <a:t>Evaluate at a point</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29</a:t>
            </a:fld>
            <a:endParaRPr lang="en-CA"/>
          </a:p>
        </p:txBody>
      </p:sp>
      <p:pic>
        <p:nvPicPr>
          <p:cNvPr id="10" name="Audio 9">
            <a:hlinkClick r:id="" action="ppaction://media"/>
            <a:extLst>
              <a:ext uri="{FF2B5EF4-FFF2-40B4-BE49-F238E27FC236}">
                <a16:creationId xmlns:a16="http://schemas.microsoft.com/office/drawing/2014/main" id="{27EB6F6C-749C-446A-910A-05ECD9C8BF2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94110590"/>
      </p:ext>
    </p:extLst>
  </p:cSld>
  <p:clrMapOvr>
    <a:masterClrMapping/>
  </p:clrMapOvr>
  <mc:AlternateContent xmlns:mc="http://schemas.openxmlformats.org/markup-compatibility/2006" xmlns:p14="http://schemas.microsoft.com/office/powerpoint/2010/main">
    <mc:Choice Requires="p14">
      <p:transition spd="slow" p14:dur="2000" advTm="16727"/>
    </mc:Choice>
    <mc:Fallback xmlns="">
      <p:transition spd="slow" advTm="16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the previous topic, we discussed estimating the value</a:t>
            </a:r>
            <a:br>
              <a:rPr lang="en-US" dirty="0"/>
            </a:br>
            <a:r>
              <a:rPr lang="en-US" dirty="0"/>
              <a:t>of a function by interpolating sampled points</a:t>
            </a:r>
          </a:p>
          <a:p>
            <a:r>
              <a:rPr lang="en-US" dirty="0"/>
              <a:t>We will now estimate the derivative and second derivative at the point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t> or </a:t>
            </a:r>
            <a:r>
              <a:rPr lang="en-US" i="1" dirty="0" err="1">
                <a:latin typeface="Times New Roman" panose="02020603050405020304" pitchFamily="18" charset="0"/>
              </a:rPr>
              <a:t>t</a:t>
            </a:r>
            <a:r>
              <a:rPr lang="en-US" i="1" baseline="-25000" dirty="0" err="1">
                <a:latin typeface="Times New Roman" panose="02020603050405020304" pitchFamily="18" charset="0"/>
              </a:rPr>
              <a:t>k</a:t>
            </a:r>
            <a:endParaRPr lang="en-US" dirty="0">
              <a:latin typeface="Times New Roman" panose="02020603050405020304" pitchFamily="18" charset="0"/>
            </a:endParaRPr>
          </a:p>
          <a:p>
            <a:pPr lvl="1"/>
            <a:r>
              <a:rPr lang="en-US" dirty="0"/>
              <a:t>In the first case, we have access to </a:t>
            </a:r>
            <a:r>
              <a:rPr lang="en-US" i="1" dirty="0">
                <a:latin typeface="Times New Roman" panose="02020603050405020304" pitchFamily="18" charset="0"/>
              </a:rPr>
              <a:t>f</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a:t>
            </a:r>
            <a:r>
              <a:rPr lang="en-US" dirty="0"/>
              <a:t>, </a:t>
            </a:r>
            <a:r>
              <a:rPr lang="en-US" i="1" dirty="0">
                <a:latin typeface="Times New Roman" panose="02020603050405020304" pitchFamily="18" charset="0"/>
              </a:rPr>
              <a:t>f</a:t>
            </a:r>
            <a:r>
              <a:rPr lang="en-US" dirty="0">
                <a:latin typeface="Times New Roman" panose="02020603050405020304" pitchFamily="18" charset="0"/>
              </a:rPr>
              <a:t> (</a:t>
            </a:r>
            <a:r>
              <a:rPr lang="en-US" i="1" dirty="0">
                <a:latin typeface="Times New Roman" panose="02020603050405020304" pitchFamily="18" charset="0"/>
              </a:rPr>
              <a:t>x</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a:t>
            </a:r>
            <a:r>
              <a:rPr lang="en-US" dirty="0"/>
              <a:t>, etc.</a:t>
            </a:r>
          </a:p>
          <a:p>
            <a:pPr lvl="1"/>
            <a:r>
              <a:rPr lang="en-US" dirty="0"/>
              <a:t>In the second, we only have access to </a:t>
            </a: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a:t>
            </a:r>
            <a:r>
              <a:rPr lang="en-US" dirty="0"/>
              <a:t>, </a:t>
            </a: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–2</a:t>
            </a:r>
            <a:r>
              <a:rPr lang="en-US" dirty="0">
                <a:latin typeface="Times New Roman" panose="02020603050405020304" pitchFamily="18" charset="0"/>
              </a:rPr>
              <a:t>)</a:t>
            </a:r>
            <a:r>
              <a:rPr lang="en-US" dirty="0"/>
              <a:t>, …</a:t>
            </a:r>
          </a:p>
          <a:p>
            <a:pPr lvl="1"/>
            <a:endParaRPr lang="en-US" dirty="0"/>
          </a:p>
          <a:p>
            <a:r>
              <a:rPr lang="en-US" dirty="0"/>
              <a:t>To compare methods, we will use a consistent step size </a:t>
            </a:r>
            <a:r>
              <a:rPr lang="en-US" i="1" dirty="0">
                <a:latin typeface="Times New Roman" panose="02020603050405020304" pitchFamily="18" charset="0"/>
              </a:rPr>
              <a:t>h</a:t>
            </a:r>
          </a:p>
          <a:p>
            <a:pPr lvl="1"/>
            <a:r>
              <a:rPr lang="en-US" dirty="0"/>
              <a:t>Thus, </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i="1" dirty="0">
                <a:latin typeface="Times New Roman" panose="02020603050405020304" pitchFamily="18" charset="0"/>
              </a:rPr>
              <a:t> </a:t>
            </a:r>
            <a:r>
              <a:rPr lang="en-US" dirty="0">
                <a:latin typeface="Times New Roman" panose="02020603050405020304" pitchFamily="18" charset="0"/>
              </a:rPr>
              <a:t>= </a:t>
            </a:r>
            <a:r>
              <a:rPr lang="en-US" i="1" dirty="0">
                <a:latin typeface="Times New Roman" panose="02020603050405020304" pitchFamily="18" charset="0"/>
              </a:rPr>
              <a:t>t</a:t>
            </a:r>
            <a:r>
              <a:rPr lang="en-US" baseline="-25000" dirty="0">
                <a:latin typeface="Times New Roman" panose="02020603050405020304" pitchFamily="18" charset="0"/>
              </a:rPr>
              <a:t>0</a:t>
            </a:r>
            <a:r>
              <a:rPr lang="en-US" dirty="0">
                <a:latin typeface="Times New Roman" panose="02020603050405020304" pitchFamily="18" charset="0"/>
              </a:rPr>
              <a:t> + </a:t>
            </a:r>
            <a:r>
              <a:rPr lang="en-US" i="1" dirty="0" err="1">
                <a:latin typeface="Times New Roman" panose="02020603050405020304" pitchFamily="18" charset="0"/>
              </a:rPr>
              <a:t>kh</a:t>
            </a:r>
            <a:endParaRPr lang="en-US" dirty="0">
              <a:latin typeface="Times New Roman" panose="02020603050405020304" pitchFamily="18" charset="0"/>
            </a:endParaRPr>
          </a:p>
          <a:p>
            <a:endParaRPr lang="en-US" dirty="0">
              <a:latin typeface="Times New Roman" panose="02020603050405020304" pitchFamily="18" charset="0"/>
            </a:endParaRPr>
          </a:p>
          <a:p>
            <a:endParaRPr lang="en-US" baseline="-25000" dirty="0"/>
          </a:p>
          <a:p>
            <a:pPr lvl="1"/>
            <a:endParaRPr lang="en-US" baseline="-25000" dirty="0"/>
          </a:p>
          <a:p>
            <a:pPr lvl="1"/>
            <a:endParaRPr lang="en-US" dirty="0"/>
          </a:p>
          <a:p>
            <a:endParaRPr lang="en-US" cap="small" dirty="0"/>
          </a:p>
        </p:txBody>
      </p:sp>
      <p:sp>
        <p:nvSpPr>
          <p:cNvPr id="4" name="Footer Placeholder 3"/>
          <p:cNvSpPr>
            <a:spLocks noGrp="1"/>
          </p:cNvSpPr>
          <p:nvPr>
            <p:ph type="ftr" sz="quarter" idx="11"/>
          </p:nvPr>
        </p:nvSpPr>
        <p:spPr/>
        <p:txBody>
          <a:bodyPr/>
          <a:lstStyle/>
          <a:p>
            <a:r>
              <a:rPr lang="en-US"/>
              <a:t>Approximating derivatives using interpolating polynomials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pic>
        <p:nvPicPr>
          <p:cNvPr id="10" name="Audio 9">
            <a:hlinkClick r:id="" action="ppaction://media"/>
            <a:extLst>
              <a:ext uri="{FF2B5EF4-FFF2-40B4-BE49-F238E27FC236}">
                <a16:creationId xmlns:a16="http://schemas.microsoft.com/office/drawing/2014/main" id="{160306A2-76B9-42AF-84FB-F412BEFC0AD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87754070"/>
      </p:ext>
    </p:extLst>
  </p:cSld>
  <p:clrMapOvr>
    <a:masterClrMapping/>
  </p:clrMapOvr>
  <mc:AlternateContent xmlns:mc="http://schemas.openxmlformats.org/markup-compatibility/2006" xmlns:p14="http://schemas.microsoft.com/office/powerpoint/2010/main">
    <mc:Choice Requires="p14">
      <p:transition spd="slow" p14:dur="2000" advTm="88912"/>
    </mc:Choice>
    <mc:Fallback xmlns="">
      <p:transition spd="slow" advTm="88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Centered divided difference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Recall how we found the interpolating cubic</a:t>
            </a:r>
            <a:endParaRPr lang="en-US" i="1" baseline="-25000" dirty="0">
              <a:latin typeface="Times New Roman" panose="02020603050405020304" pitchFamily="18" charset="0"/>
            </a:endParaRPr>
          </a:p>
          <a:p>
            <a:pPr lvl="1"/>
            <a:endParaRPr lang="en-US" sz="1600" dirty="0">
              <a:latin typeface="Times New Roman" panose="02020603050405020304" pitchFamily="18" charset="0"/>
            </a:endParaRPr>
          </a:p>
          <a:p>
            <a:pPr lvl="1"/>
            <a:endParaRPr lang="en-US" sz="1600" dirty="0"/>
          </a:p>
          <a:p>
            <a:pPr lvl="1"/>
            <a:r>
              <a:rPr lang="en-US" dirty="0"/>
              <a:t>Differentiating this twice with respect to</a:t>
            </a:r>
            <a:r>
              <a:rPr lang="en-US" dirty="0">
                <a:latin typeface="Times New Roman" panose="02020603050405020304" pitchFamily="18" charset="0"/>
              </a:rPr>
              <a:t> </a:t>
            </a:r>
            <a:r>
              <a:rPr lang="en-US" i="1" dirty="0">
                <a:latin typeface="Times New Roman" panose="02020603050405020304" pitchFamily="18" charset="0"/>
              </a:rPr>
              <a:t>x</a:t>
            </a:r>
            <a:r>
              <a:rPr lang="en-US" dirty="0"/>
              <a:t>, we get</a:t>
            </a:r>
          </a:p>
          <a:p>
            <a:endParaRPr lang="en-US" sz="1600" dirty="0"/>
          </a:p>
          <a:p>
            <a:endParaRPr lang="en-US" sz="1600" dirty="0"/>
          </a:p>
          <a:p>
            <a:pPr lvl="2"/>
            <a:r>
              <a:rPr lang="en-US" dirty="0"/>
              <a:t>You will note this is already a constant</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30</a:t>
            </a:fld>
            <a:endParaRPr lang="en-CA"/>
          </a:p>
        </p:txBody>
      </p:sp>
      <p:sp>
        <p:nvSpPr>
          <p:cNvPr id="33" name="Freeform: Shape 32">
            <a:extLst>
              <a:ext uri="{FF2B5EF4-FFF2-40B4-BE49-F238E27FC236}">
                <a16:creationId xmlns:a16="http://schemas.microsoft.com/office/drawing/2014/main" id="{40194DA4-2FBD-4275-ADB0-A82387472914}"/>
              </a:ext>
            </a:extLst>
          </p:cNvPr>
          <p:cNvSpPr/>
          <p:nvPr/>
        </p:nvSpPr>
        <p:spPr>
          <a:xfrm>
            <a:off x="3210508" y="4022677"/>
            <a:ext cx="4471791" cy="1803748"/>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A43E8778-2D11-459B-931C-E44CF229E9F3}"/>
              </a:ext>
            </a:extLst>
          </p:cNvPr>
          <p:cNvCxnSpPr>
            <a:cxnSpLocks/>
          </p:cNvCxnSpPr>
          <p:nvPr/>
        </p:nvCxnSpPr>
        <p:spPr>
          <a:xfrm>
            <a:off x="727243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8B2941D-1ED8-48DB-8921-0CFD8DEE85E7}"/>
              </a:ext>
            </a:extLst>
          </p:cNvPr>
          <p:cNvSpPr txBox="1"/>
          <p:nvPr/>
        </p:nvSpPr>
        <p:spPr>
          <a:xfrm>
            <a:off x="7115985"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a:t>
            </a:r>
            <a:r>
              <a:rPr lang="en-US" sz="2000" i="1" dirty="0">
                <a:solidFill>
                  <a:schemeClr val="bg1"/>
                </a:solidFill>
                <a:latin typeface="Times New Roman" panose="02020603050405020304" pitchFamily="18" charset="0"/>
                <a:cs typeface="Times New Roman" panose="02020603050405020304" pitchFamily="18" charset="0"/>
              </a:rPr>
              <a:t>h</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37" name="Straight Connector 36">
            <a:extLst>
              <a:ext uri="{FF2B5EF4-FFF2-40B4-BE49-F238E27FC236}">
                <a16:creationId xmlns:a16="http://schemas.microsoft.com/office/drawing/2014/main" id="{3BF65A92-DE1F-44CF-9888-73DF3E1C5828}"/>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865BFE-E9A6-45FA-9544-51B51A32BA40}"/>
              </a:ext>
            </a:extLst>
          </p:cNvPr>
          <p:cNvCxnSpPr>
            <a:cxnSpLocks/>
          </p:cNvCxnSpPr>
          <p:nvPr/>
        </p:nvCxnSpPr>
        <p:spPr>
          <a:xfrm>
            <a:off x="6329921"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665CF6-0867-4FA3-B143-CD92E3DFAB5C}"/>
              </a:ext>
            </a:extLst>
          </p:cNvPr>
          <p:cNvCxnSpPr>
            <a:cxnSpLocks/>
          </p:cNvCxnSpPr>
          <p:nvPr/>
        </p:nvCxnSpPr>
        <p:spPr>
          <a:xfrm>
            <a:off x="633426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BD8E34C-ADE2-41EE-B585-80C527A51D05}"/>
              </a:ext>
            </a:extLst>
          </p:cNvPr>
          <p:cNvSpPr txBox="1"/>
          <p:nvPr/>
        </p:nvSpPr>
        <p:spPr>
          <a:xfrm>
            <a:off x="6177815" y="6346145"/>
            <a:ext cx="312906"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h</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cxnSp>
        <p:nvCxnSpPr>
          <p:cNvPr id="42" name="Straight Connector 41">
            <a:extLst>
              <a:ext uri="{FF2B5EF4-FFF2-40B4-BE49-F238E27FC236}">
                <a16:creationId xmlns:a16="http://schemas.microsoft.com/office/drawing/2014/main" id="{44A83870-8A49-4D93-86B0-51E24B6A4358}"/>
              </a:ext>
            </a:extLst>
          </p:cNvPr>
          <p:cNvCxnSpPr>
            <a:cxnSpLocks/>
          </p:cNvCxnSpPr>
          <p:nvPr/>
        </p:nvCxnSpPr>
        <p:spPr>
          <a:xfrm>
            <a:off x="539609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EDDA569-7926-45D5-A3E7-0E174115CD1A}"/>
              </a:ext>
            </a:extLst>
          </p:cNvPr>
          <p:cNvSpPr txBox="1"/>
          <p:nvPr/>
        </p:nvSpPr>
        <p:spPr>
          <a:xfrm>
            <a:off x="5239645" y="6346145"/>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4" name="Straight Connector 43">
            <a:extLst>
              <a:ext uri="{FF2B5EF4-FFF2-40B4-BE49-F238E27FC236}">
                <a16:creationId xmlns:a16="http://schemas.microsoft.com/office/drawing/2014/main" id="{DA1603F3-221A-42DB-A984-509FE16F72B6}"/>
              </a:ext>
            </a:extLst>
          </p:cNvPr>
          <p:cNvCxnSpPr>
            <a:cxnSpLocks/>
          </p:cNvCxnSpPr>
          <p:nvPr/>
        </p:nvCxnSpPr>
        <p:spPr>
          <a:xfrm>
            <a:off x="445792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0233B6B-8CEA-4126-AE61-7EBCBA912875}"/>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4D12FC77-7B12-4B10-90B3-CA7853AC2D33}"/>
              </a:ext>
            </a:extLst>
          </p:cNvPr>
          <p:cNvSpPr/>
          <p:nvPr/>
        </p:nvSpPr>
        <p:spPr>
          <a:xfrm>
            <a:off x="4412208" y="562604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7431AE2-ACB9-49A0-83FE-662287E0F0A6}"/>
              </a:ext>
            </a:extLst>
          </p:cNvPr>
          <p:cNvSpPr/>
          <p:nvPr/>
        </p:nvSpPr>
        <p:spPr>
          <a:xfrm>
            <a:off x="5354964" y="538435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EA67D62-AAE1-42A4-995F-EBBCEE99669B}"/>
              </a:ext>
            </a:extLst>
          </p:cNvPr>
          <p:cNvSpPr/>
          <p:nvPr/>
        </p:nvSpPr>
        <p:spPr>
          <a:xfrm>
            <a:off x="6297720" y="49329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3A034D47-2C25-4DF7-84F2-1DC90A6DFE69}"/>
              </a:ext>
            </a:extLst>
          </p:cNvPr>
          <p:cNvSpPr txBox="1"/>
          <p:nvPr/>
        </p:nvSpPr>
        <p:spPr>
          <a:xfrm>
            <a:off x="3946350" y="5156316"/>
            <a:ext cx="84830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B3E2372E-B37A-44C0-B217-958EB7B0728C}"/>
              </a:ext>
            </a:extLst>
          </p:cNvPr>
          <p:cNvSpPr txBox="1"/>
          <p:nvPr/>
        </p:nvSpPr>
        <p:spPr>
          <a:xfrm>
            <a:off x="4900449" y="4945249"/>
            <a:ext cx="67839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88ACC625-DD4E-47E4-870D-AB88A1445E46}"/>
              </a:ext>
            </a:extLst>
          </p:cNvPr>
          <p:cNvSpPr txBox="1"/>
          <p:nvPr/>
        </p:nvSpPr>
        <p:spPr>
          <a:xfrm>
            <a:off x="5706192" y="4454822"/>
            <a:ext cx="85953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graphicFrame>
        <p:nvGraphicFramePr>
          <p:cNvPr id="32" name="Object 31">
            <a:extLst>
              <a:ext uri="{FF2B5EF4-FFF2-40B4-BE49-F238E27FC236}">
                <a16:creationId xmlns:a16="http://schemas.microsoft.com/office/drawing/2014/main" id="{B0891421-32A7-4BE1-A54B-CB14B63F6B9C}"/>
              </a:ext>
            </a:extLst>
          </p:cNvPr>
          <p:cNvGraphicFramePr>
            <a:graphicFrameLocks noChangeAspect="1"/>
          </p:cNvGraphicFramePr>
          <p:nvPr/>
        </p:nvGraphicFramePr>
        <p:xfrm>
          <a:off x="1787934" y="1934947"/>
          <a:ext cx="6013450" cy="676275"/>
        </p:xfrm>
        <a:graphic>
          <a:graphicData uri="http://schemas.openxmlformats.org/presentationml/2006/ole">
            <mc:AlternateContent xmlns:mc="http://schemas.openxmlformats.org/markup-compatibility/2006">
              <mc:Choice xmlns:v="urn:schemas-microsoft-com:vml" Requires="v">
                <p:oleObj spid="_x0000_s23554" name="Equation" r:id="rId6" imgW="3733560" imgH="419040" progId="Equation.DSMT4">
                  <p:embed/>
                </p:oleObj>
              </mc:Choice>
              <mc:Fallback>
                <p:oleObj name="Equation" r:id="rId6" imgW="3733560" imgH="419040" progId="Equation.DSMT4">
                  <p:embed/>
                  <p:pic>
                    <p:nvPicPr>
                      <p:cNvPr id="32" name="Object 31">
                        <a:extLst>
                          <a:ext uri="{FF2B5EF4-FFF2-40B4-BE49-F238E27FC236}">
                            <a16:creationId xmlns:a16="http://schemas.microsoft.com/office/drawing/2014/main" id="{B0891421-32A7-4BE1-A54B-CB14B63F6B9C}"/>
                          </a:ext>
                        </a:extLst>
                      </p:cNvPr>
                      <p:cNvPicPr/>
                      <p:nvPr/>
                    </p:nvPicPr>
                    <p:blipFill>
                      <a:blip r:embed="rId7"/>
                      <a:stretch>
                        <a:fillRect/>
                      </a:stretch>
                    </p:blipFill>
                    <p:spPr>
                      <a:xfrm>
                        <a:off x="1787934" y="1934947"/>
                        <a:ext cx="6013450" cy="676275"/>
                      </a:xfrm>
                      <a:prstGeom prst="rect">
                        <a:avLst/>
                      </a:prstGeom>
                    </p:spPr>
                  </p:pic>
                </p:oleObj>
              </mc:Fallback>
            </mc:AlternateContent>
          </a:graphicData>
        </a:graphic>
      </p:graphicFrame>
      <p:sp>
        <p:nvSpPr>
          <p:cNvPr id="60" name="TextBox 59">
            <a:extLst>
              <a:ext uri="{FF2B5EF4-FFF2-40B4-BE49-F238E27FC236}">
                <a16:creationId xmlns:a16="http://schemas.microsoft.com/office/drawing/2014/main" id="{D725F776-1B56-44FF-BAD6-36273170FFF9}"/>
              </a:ext>
            </a:extLst>
          </p:cNvPr>
          <p:cNvSpPr txBox="1"/>
          <p:nvPr/>
        </p:nvSpPr>
        <p:spPr>
          <a:xfrm>
            <a:off x="4167251"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a:t>
            </a:r>
            <a:r>
              <a:rPr lang="en-US" sz="2000" i="1" dirty="0">
                <a:solidFill>
                  <a:schemeClr val="bg1"/>
                </a:solidFill>
                <a:latin typeface="Times New Roman" panose="02020603050405020304" pitchFamily="18" charset="0"/>
                <a:cs typeface="Times New Roman" panose="02020603050405020304" pitchFamily="18" charset="0"/>
              </a:rPr>
              <a:t>h</a:t>
            </a:r>
          </a:p>
        </p:txBody>
      </p:sp>
      <p:sp>
        <p:nvSpPr>
          <p:cNvPr id="61" name="TextBox 60">
            <a:extLst>
              <a:ext uri="{FF2B5EF4-FFF2-40B4-BE49-F238E27FC236}">
                <a16:creationId xmlns:a16="http://schemas.microsoft.com/office/drawing/2014/main" id="{9024E8B9-7858-4806-9299-BC88A7BDCA41}"/>
              </a:ext>
            </a:extLst>
          </p:cNvPr>
          <p:cNvSpPr txBox="1"/>
          <p:nvPr/>
        </p:nvSpPr>
        <p:spPr>
          <a:xfrm>
            <a:off x="3178747" y="6346145"/>
            <a:ext cx="569387"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a:t>
            </a:r>
            <a:r>
              <a:rPr lang="en-US" sz="2000" i="1" dirty="0">
                <a:solidFill>
                  <a:schemeClr val="bg1"/>
                </a:solidFill>
                <a:latin typeface="Times New Roman" panose="02020603050405020304" pitchFamily="18" charset="0"/>
                <a:cs typeface="Times New Roman" panose="02020603050405020304" pitchFamily="18" charset="0"/>
              </a:rPr>
              <a:t>h</a:t>
            </a:r>
            <a:endParaRPr lang="en-US" sz="2000" dirty="0">
              <a:solidFill>
                <a:schemeClr val="bg1"/>
              </a:solidFill>
              <a:latin typeface="Times New Roman" panose="02020603050405020304" pitchFamily="18" charset="0"/>
              <a:cs typeface="Times New Roman" panose="02020603050405020304" pitchFamily="18" charset="0"/>
            </a:endParaRPr>
          </a:p>
        </p:txBody>
      </p:sp>
      <p:graphicFrame>
        <p:nvGraphicFramePr>
          <p:cNvPr id="34" name="Object 33">
            <a:extLst>
              <a:ext uri="{FF2B5EF4-FFF2-40B4-BE49-F238E27FC236}">
                <a16:creationId xmlns:a16="http://schemas.microsoft.com/office/drawing/2014/main" id="{EB30E89E-025C-4E70-8F6C-5C1AB8FB6BC9}"/>
              </a:ext>
            </a:extLst>
          </p:cNvPr>
          <p:cNvGraphicFramePr>
            <a:graphicFrameLocks noChangeAspect="1"/>
          </p:cNvGraphicFramePr>
          <p:nvPr>
            <p:extLst>
              <p:ext uri="{D42A27DB-BD31-4B8C-83A1-F6EECF244321}">
                <p14:modId xmlns:p14="http://schemas.microsoft.com/office/powerpoint/2010/main" val="2467062565"/>
              </p:ext>
            </p:extLst>
          </p:nvPr>
        </p:nvGraphicFramePr>
        <p:xfrm>
          <a:off x="3508375" y="2982913"/>
          <a:ext cx="2781300" cy="676275"/>
        </p:xfrm>
        <a:graphic>
          <a:graphicData uri="http://schemas.openxmlformats.org/presentationml/2006/ole">
            <mc:AlternateContent xmlns:mc="http://schemas.openxmlformats.org/markup-compatibility/2006">
              <mc:Choice xmlns:v="urn:schemas-microsoft-com:vml" Requires="v">
                <p:oleObj spid="_x0000_s23555" name="Equation" r:id="rId8" imgW="1726920" imgH="419040" progId="Equation.DSMT4">
                  <p:embed/>
                </p:oleObj>
              </mc:Choice>
              <mc:Fallback>
                <p:oleObj name="Equation" r:id="rId8" imgW="1726920" imgH="419040" progId="Equation.DSMT4">
                  <p:embed/>
                  <p:pic>
                    <p:nvPicPr>
                      <p:cNvPr id="34" name="Object 33">
                        <a:extLst>
                          <a:ext uri="{FF2B5EF4-FFF2-40B4-BE49-F238E27FC236}">
                            <a16:creationId xmlns:a16="http://schemas.microsoft.com/office/drawing/2014/main" id="{EB30E89E-025C-4E70-8F6C-5C1AB8FB6BC9}"/>
                          </a:ext>
                        </a:extLst>
                      </p:cNvPr>
                      <p:cNvPicPr/>
                      <p:nvPr/>
                    </p:nvPicPr>
                    <p:blipFill>
                      <a:blip r:embed="rId9"/>
                      <a:stretch>
                        <a:fillRect/>
                      </a:stretch>
                    </p:blipFill>
                    <p:spPr>
                      <a:xfrm>
                        <a:off x="3508375" y="2982913"/>
                        <a:ext cx="2781300" cy="676275"/>
                      </a:xfrm>
                      <a:prstGeom prst="rect">
                        <a:avLst/>
                      </a:prstGeom>
                    </p:spPr>
                  </p:pic>
                </p:oleObj>
              </mc:Fallback>
            </mc:AlternateContent>
          </a:graphicData>
        </a:graphic>
      </p:graphicFrame>
      <p:sp>
        <p:nvSpPr>
          <p:cNvPr id="47" name="Freeform: Shape 46">
            <a:extLst>
              <a:ext uri="{FF2B5EF4-FFF2-40B4-BE49-F238E27FC236}">
                <a16:creationId xmlns:a16="http://schemas.microsoft.com/office/drawing/2014/main" id="{BD4B8766-B2F8-47F4-B10E-E0115F04BA5F}"/>
              </a:ext>
            </a:extLst>
          </p:cNvPr>
          <p:cNvSpPr/>
          <p:nvPr/>
        </p:nvSpPr>
        <p:spPr>
          <a:xfrm rot="180000">
            <a:off x="3364054" y="4070511"/>
            <a:ext cx="4045264" cy="1803748"/>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6" name="Audio 5">
            <a:hlinkClick r:id="" action="ppaction://media"/>
            <a:extLst>
              <a:ext uri="{FF2B5EF4-FFF2-40B4-BE49-F238E27FC236}">
                <a16:creationId xmlns:a16="http://schemas.microsoft.com/office/drawing/2014/main" id="{DE919F79-EF8F-47AC-9E3A-7F4E8FF8D8C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825506073"/>
      </p:ext>
    </p:extLst>
  </p:cSld>
  <p:clrMapOvr>
    <a:masterClrMapping/>
  </p:clrMapOvr>
  <mc:AlternateContent xmlns:mc="http://schemas.openxmlformats.org/markup-compatibility/2006" xmlns:p14="http://schemas.microsoft.com/office/powerpoint/2010/main">
    <mc:Choice Requires="p14">
      <p:transition spd="slow" p14:dur="2000" advTm="38064"/>
    </mc:Choice>
    <mc:Fallback xmlns="">
      <p:transition spd="slow" advTm="38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Centered divided difference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Now we have a formula for the second derivative:</a:t>
            </a:r>
            <a:endParaRPr lang="en-US" i="1" baseline="-25000"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latin typeface="Times New Roman" panose="02020603050405020304" pitchFamily="18" charset="0"/>
              </a:rPr>
              <a:t>Note that this is also equal to</a:t>
            </a: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latin typeface="Times New Roman" panose="02020603050405020304" pitchFamily="18" charset="0"/>
              </a:rPr>
              <a:t>Question: What is the error?</a:t>
            </a:r>
          </a:p>
          <a:p>
            <a:pPr lvl="1"/>
            <a:endParaRPr lang="en-US" dirty="0">
              <a:latin typeface="Times New Roman" panose="02020603050405020304" pitchFamily="18" charset="0"/>
            </a:endParaRPr>
          </a:p>
          <a:p>
            <a:pPr lvl="1"/>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31</a:t>
            </a:fld>
            <a:endParaRPr lang="en-CA"/>
          </a:p>
        </p:txBody>
      </p:sp>
      <p:sp>
        <p:nvSpPr>
          <p:cNvPr id="33" name="Freeform: Shape 32">
            <a:extLst>
              <a:ext uri="{FF2B5EF4-FFF2-40B4-BE49-F238E27FC236}">
                <a16:creationId xmlns:a16="http://schemas.microsoft.com/office/drawing/2014/main" id="{40194DA4-2FBD-4275-ADB0-A82387472914}"/>
              </a:ext>
            </a:extLst>
          </p:cNvPr>
          <p:cNvSpPr/>
          <p:nvPr/>
        </p:nvSpPr>
        <p:spPr>
          <a:xfrm>
            <a:off x="3210508" y="4022677"/>
            <a:ext cx="4471791" cy="1803748"/>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A43E8778-2D11-459B-931C-E44CF229E9F3}"/>
              </a:ext>
            </a:extLst>
          </p:cNvPr>
          <p:cNvCxnSpPr>
            <a:cxnSpLocks/>
          </p:cNvCxnSpPr>
          <p:nvPr/>
        </p:nvCxnSpPr>
        <p:spPr>
          <a:xfrm>
            <a:off x="727243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8B2941D-1ED8-48DB-8921-0CFD8DEE85E7}"/>
              </a:ext>
            </a:extLst>
          </p:cNvPr>
          <p:cNvSpPr txBox="1"/>
          <p:nvPr/>
        </p:nvSpPr>
        <p:spPr>
          <a:xfrm>
            <a:off x="7115985" y="6346145"/>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37" name="Straight Connector 36">
            <a:extLst>
              <a:ext uri="{FF2B5EF4-FFF2-40B4-BE49-F238E27FC236}">
                <a16:creationId xmlns:a16="http://schemas.microsoft.com/office/drawing/2014/main" id="{3BF65A92-DE1F-44CF-9888-73DF3E1C5828}"/>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865BFE-E9A6-45FA-9544-51B51A32BA40}"/>
              </a:ext>
            </a:extLst>
          </p:cNvPr>
          <p:cNvCxnSpPr>
            <a:cxnSpLocks/>
          </p:cNvCxnSpPr>
          <p:nvPr/>
        </p:nvCxnSpPr>
        <p:spPr>
          <a:xfrm>
            <a:off x="6329921"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665CF6-0867-4FA3-B143-CD92E3DFAB5C}"/>
              </a:ext>
            </a:extLst>
          </p:cNvPr>
          <p:cNvCxnSpPr>
            <a:cxnSpLocks/>
          </p:cNvCxnSpPr>
          <p:nvPr/>
        </p:nvCxnSpPr>
        <p:spPr>
          <a:xfrm>
            <a:off x="633426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BD8E34C-ADE2-41EE-B585-80C527A51D05}"/>
              </a:ext>
            </a:extLst>
          </p:cNvPr>
          <p:cNvSpPr txBox="1"/>
          <p:nvPr/>
        </p:nvSpPr>
        <p:spPr>
          <a:xfrm>
            <a:off x="6177815" y="6346145"/>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2" name="Straight Connector 41">
            <a:extLst>
              <a:ext uri="{FF2B5EF4-FFF2-40B4-BE49-F238E27FC236}">
                <a16:creationId xmlns:a16="http://schemas.microsoft.com/office/drawing/2014/main" id="{44A83870-8A49-4D93-86B0-51E24B6A4358}"/>
              </a:ext>
            </a:extLst>
          </p:cNvPr>
          <p:cNvCxnSpPr>
            <a:cxnSpLocks/>
          </p:cNvCxnSpPr>
          <p:nvPr/>
        </p:nvCxnSpPr>
        <p:spPr>
          <a:xfrm>
            <a:off x="539609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EDDA569-7926-45D5-A3E7-0E174115CD1A}"/>
              </a:ext>
            </a:extLst>
          </p:cNvPr>
          <p:cNvSpPr txBox="1"/>
          <p:nvPr/>
        </p:nvSpPr>
        <p:spPr>
          <a:xfrm>
            <a:off x="5239645" y="6346145"/>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4" name="Straight Connector 43">
            <a:extLst>
              <a:ext uri="{FF2B5EF4-FFF2-40B4-BE49-F238E27FC236}">
                <a16:creationId xmlns:a16="http://schemas.microsoft.com/office/drawing/2014/main" id="{DA1603F3-221A-42DB-A984-509FE16F72B6}"/>
              </a:ext>
            </a:extLst>
          </p:cNvPr>
          <p:cNvCxnSpPr>
            <a:cxnSpLocks/>
          </p:cNvCxnSpPr>
          <p:nvPr/>
        </p:nvCxnSpPr>
        <p:spPr>
          <a:xfrm>
            <a:off x="445792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D965605-F455-4814-8D4E-AA0E36FCDF34}"/>
              </a:ext>
            </a:extLst>
          </p:cNvPr>
          <p:cNvSpPr txBox="1"/>
          <p:nvPr/>
        </p:nvSpPr>
        <p:spPr>
          <a:xfrm>
            <a:off x="4167251"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a:t>
            </a:r>
          </a:p>
        </p:txBody>
      </p:sp>
      <p:cxnSp>
        <p:nvCxnSpPr>
          <p:cNvPr id="46" name="Straight Connector 45">
            <a:extLst>
              <a:ext uri="{FF2B5EF4-FFF2-40B4-BE49-F238E27FC236}">
                <a16:creationId xmlns:a16="http://schemas.microsoft.com/office/drawing/2014/main" id="{E0233B6B-8CEA-4126-AE61-7EBCBA912875}"/>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7B4DBDA-458E-4A08-8AD2-60719A34E98D}"/>
              </a:ext>
            </a:extLst>
          </p:cNvPr>
          <p:cNvSpPr txBox="1"/>
          <p:nvPr/>
        </p:nvSpPr>
        <p:spPr>
          <a:xfrm>
            <a:off x="3229081"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a:t>
            </a:r>
          </a:p>
        </p:txBody>
      </p:sp>
      <p:sp>
        <p:nvSpPr>
          <p:cNvPr id="48" name="Oval 47">
            <a:extLst>
              <a:ext uri="{FF2B5EF4-FFF2-40B4-BE49-F238E27FC236}">
                <a16:creationId xmlns:a16="http://schemas.microsoft.com/office/drawing/2014/main" id="{4D12FC77-7B12-4B10-90B3-CA7853AC2D33}"/>
              </a:ext>
            </a:extLst>
          </p:cNvPr>
          <p:cNvSpPr/>
          <p:nvPr/>
        </p:nvSpPr>
        <p:spPr>
          <a:xfrm>
            <a:off x="4412208" y="562604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7431AE2-ACB9-49A0-83FE-662287E0F0A6}"/>
              </a:ext>
            </a:extLst>
          </p:cNvPr>
          <p:cNvSpPr/>
          <p:nvPr/>
        </p:nvSpPr>
        <p:spPr>
          <a:xfrm>
            <a:off x="5354964" y="538435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EA67D62-AAE1-42A4-995F-EBBCEE99669B}"/>
              </a:ext>
            </a:extLst>
          </p:cNvPr>
          <p:cNvSpPr/>
          <p:nvPr/>
        </p:nvSpPr>
        <p:spPr>
          <a:xfrm>
            <a:off x="6297720" y="49329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3A034D47-2C25-4DF7-84F2-1DC90A6DFE69}"/>
              </a:ext>
            </a:extLst>
          </p:cNvPr>
          <p:cNvSpPr txBox="1"/>
          <p:nvPr/>
        </p:nvSpPr>
        <p:spPr>
          <a:xfrm>
            <a:off x="3946350" y="5156316"/>
            <a:ext cx="84830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B3E2372E-B37A-44C0-B217-958EB7B0728C}"/>
              </a:ext>
            </a:extLst>
          </p:cNvPr>
          <p:cNvSpPr txBox="1"/>
          <p:nvPr/>
        </p:nvSpPr>
        <p:spPr>
          <a:xfrm>
            <a:off x="4900449" y="4945249"/>
            <a:ext cx="67839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88ACC625-DD4E-47E4-870D-AB88A1445E46}"/>
              </a:ext>
            </a:extLst>
          </p:cNvPr>
          <p:cNvSpPr txBox="1"/>
          <p:nvPr/>
        </p:nvSpPr>
        <p:spPr>
          <a:xfrm>
            <a:off x="5706192" y="4454822"/>
            <a:ext cx="85953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graphicFrame>
        <p:nvGraphicFramePr>
          <p:cNvPr id="59" name="Object 58">
            <a:extLst>
              <a:ext uri="{FF2B5EF4-FFF2-40B4-BE49-F238E27FC236}">
                <a16:creationId xmlns:a16="http://schemas.microsoft.com/office/drawing/2014/main" id="{42F5B6CF-4F4D-4CEB-BCCA-BBE9B9F64001}"/>
              </a:ext>
            </a:extLst>
          </p:cNvPr>
          <p:cNvGraphicFramePr>
            <a:graphicFrameLocks noChangeAspect="1"/>
          </p:cNvGraphicFramePr>
          <p:nvPr>
            <p:extLst>
              <p:ext uri="{D42A27DB-BD31-4B8C-83A1-F6EECF244321}">
                <p14:modId xmlns:p14="http://schemas.microsoft.com/office/powerpoint/2010/main" val="293966018"/>
              </p:ext>
            </p:extLst>
          </p:nvPr>
        </p:nvGraphicFramePr>
        <p:xfrm>
          <a:off x="3509963" y="2108200"/>
          <a:ext cx="2782887" cy="676275"/>
        </p:xfrm>
        <a:graphic>
          <a:graphicData uri="http://schemas.openxmlformats.org/presentationml/2006/ole">
            <mc:AlternateContent xmlns:mc="http://schemas.openxmlformats.org/markup-compatibility/2006">
              <mc:Choice xmlns:v="urn:schemas-microsoft-com:vml" Requires="v">
                <p:oleObj spid="_x0000_s24578" name="Equation" r:id="rId6" imgW="1726920" imgH="419040" progId="Equation.DSMT4">
                  <p:embed/>
                </p:oleObj>
              </mc:Choice>
              <mc:Fallback>
                <p:oleObj name="Equation" r:id="rId6" imgW="1726920" imgH="419040" progId="Equation.DSMT4">
                  <p:embed/>
                  <p:pic>
                    <p:nvPicPr>
                      <p:cNvPr id="59" name="Object 58">
                        <a:extLst>
                          <a:ext uri="{FF2B5EF4-FFF2-40B4-BE49-F238E27FC236}">
                            <a16:creationId xmlns:a16="http://schemas.microsoft.com/office/drawing/2014/main" id="{42F5B6CF-4F4D-4CEB-BCCA-BBE9B9F64001}"/>
                          </a:ext>
                        </a:extLst>
                      </p:cNvPr>
                      <p:cNvPicPr/>
                      <p:nvPr/>
                    </p:nvPicPr>
                    <p:blipFill>
                      <a:blip r:embed="rId7"/>
                      <a:stretch>
                        <a:fillRect/>
                      </a:stretch>
                    </p:blipFill>
                    <p:spPr>
                      <a:xfrm>
                        <a:off x="3509963" y="2108200"/>
                        <a:ext cx="2782887" cy="676275"/>
                      </a:xfrm>
                      <a:prstGeom prst="rect">
                        <a:avLst/>
                      </a:prstGeom>
                    </p:spPr>
                  </p:pic>
                </p:oleObj>
              </mc:Fallback>
            </mc:AlternateContent>
          </a:graphicData>
        </a:graphic>
      </p:graphicFrame>
      <p:graphicFrame>
        <p:nvGraphicFramePr>
          <p:cNvPr id="60" name="Object 59">
            <a:extLst>
              <a:ext uri="{FF2B5EF4-FFF2-40B4-BE49-F238E27FC236}">
                <a16:creationId xmlns:a16="http://schemas.microsoft.com/office/drawing/2014/main" id="{9D077405-4697-4222-81BD-DA3D3F117B80}"/>
              </a:ext>
            </a:extLst>
          </p:cNvPr>
          <p:cNvGraphicFramePr>
            <a:graphicFrameLocks noChangeAspect="1"/>
          </p:cNvGraphicFramePr>
          <p:nvPr>
            <p:extLst>
              <p:ext uri="{D42A27DB-BD31-4B8C-83A1-F6EECF244321}">
                <p14:modId xmlns:p14="http://schemas.microsoft.com/office/powerpoint/2010/main" val="3328573571"/>
              </p:ext>
            </p:extLst>
          </p:nvPr>
        </p:nvGraphicFramePr>
        <p:xfrm>
          <a:off x="3305175" y="3236913"/>
          <a:ext cx="3192463" cy="676275"/>
        </p:xfrm>
        <a:graphic>
          <a:graphicData uri="http://schemas.openxmlformats.org/presentationml/2006/ole">
            <mc:AlternateContent xmlns:mc="http://schemas.openxmlformats.org/markup-compatibility/2006">
              <mc:Choice xmlns:v="urn:schemas-microsoft-com:vml" Requires="v">
                <p:oleObj spid="_x0000_s24579" name="Equation" r:id="rId8" imgW="1981080" imgH="419040" progId="Equation.DSMT4">
                  <p:embed/>
                </p:oleObj>
              </mc:Choice>
              <mc:Fallback>
                <p:oleObj name="Equation" r:id="rId8" imgW="1981080" imgH="419040" progId="Equation.DSMT4">
                  <p:embed/>
                  <p:pic>
                    <p:nvPicPr>
                      <p:cNvPr id="60" name="Object 59">
                        <a:extLst>
                          <a:ext uri="{FF2B5EF4-FFF2-40B4-BE49-F238E27FC236}">
                            <a16:creationId xmlns:a16="http://schemas.microsoft.com/office/drawing/2014/main" id="{9D077405-4697-4222-81BD-DA3D3F117B80}"/>
                          </a:ext>
                        </a:extLst>
                      </p:cNvPr>
                      <p:cNvPicPr/>
                      <p:nvPr/>
                    </p:nvPicPr>
                    <p:blipFill>
                      <a:blip r:embed="rId9"/>
                      <a:stretch>
                        <a:fillRect/>
                      </a:stretch>
                    </p:blipFill>
                    <p:spPr>
                      <a:xfrm>
                        <a:off x="3305175" y="3236913"/>
                        <a:ext cx="3192463" cy="676275"/>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B9F34785-58AC-4D68-8B04-3FEF042B71E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133798621"/>
      </p:ext>
    </p:extLst>
  </p:cSld>
  <p:clrMapOvr>
    <a:masterClrMapping/>
  </p:clrMapOvr>
  <mc:AlternateContent xmlns:mc="http://schemas.openxmlformats.org/markup-compatibility/2006" xmlns:p14="http://schemas.microsoft.com/office/powerpoint/2010/main">
    <mc:Choice Requires="p14">
      <p:transition spd="slow" p14:dur="2000" advTm="20788"/>
    </mc:Choice>
    <mc:Fallback xmlns="">
      <p:transition spd="slow" advTm="20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Centered divided difference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Once again, this is the formula with </a:t>
            </a:r>
            <a:r>
              <a:rPr lang="en-US" dirty="0">
                <a:latin typeface="Times New Roman" panose="02020603050405020304" pitchFamily="18" charset="0"/>
              </a:rPr>
              <a:t>+ </a:t>
            </a:r>
            <a:r>
              <a:rPr lang="en-US" i="1" dirty="0">
                <a:latin typeface="Times New Roman" panose="02020603050405020304" pitchFamily="18" charset="0"/>
              </a:rPr>
              <a:t>h</a:t>
            </a:r>
            <a:r>
              <a:rPr lang="en-US" dirty="0"/>
              <a:t> and </a:t>
            </a:r>
            <a:r>
              <a:rPr lang="en-US" dirty="0">
                <a:latin typeface="Times New Roman" panose="02020603050405020304" pitchFamily="18" charset="0"/>
              </a:rPr>
              <a:t>– </a:t>
            </a:r>
            <a:r>
              <a:rPr lang="en-US" i="1" dirty="0">
                <a:latin typeface="Times New Roman" panose="02020603050405020304" pitchFamily="18" charset="0"/>
              </a:rPr>
              <a:t>h</a:t>
            </a:r>
            <a:r>
              <a:rPr lang="en-US" dirty="0"/>
              <a:t>:</a:t>
            </a:r>
            <a:endParaRPr lang="en-US" i="1" baseline="-25000"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latin typeface="Times New Roman" panose="02020603050405020304" pitchFamily="18" charset="0"/>
              </a:rPr>
              <a:t>Let’s write the two Taylor series:</a:t>
            </a:r>
          </a:p>
          <a:p>
            <a:pPr lvl="1"/>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32</a:t>
            </a:fld>
            <a:endParaRPr lang="en-CA"/>
          </a:p>
        </p:txBody>
      </p:sp>
      <p:graphicFrame>
        <p:nvGraphicFramePr>
          <p:cNvPr id="60" name="Object 59">
            <a:extLst>
              <a:ext uri="{FF2B5EF4-FFF2-40B4-BE49-F238E27FC236}">
                <a16:creationId xmlns:a16="http://schemas.microsoft.com/office/drawing/2014/main" id="{9D077405-4697-4222-81BD-DA3D3F117B80}"/>
              </a:ext>
            </a:extLst>
          </p:cNvPr>
          <p:cNvGraphicFramePr>
            <a:graphicFrameLocks noChangeAspect="1"/>
          </p:cNvGraphicFramePr>
          <p:nvPr>
            <p:extLst>
              <p:ext uri="{D42A27DB-BD31-4B8C-83A1-F6EECF244321}">
                <p14:modId xmlns:p14="http://schemas.microsoft.com/office/powerpoint/2010/main" val="2716880213"/>
              </p:ext>
            </p:extLst>
          </p:nvPr>
        </p:nvGraphicFramePr>
        <p:xfrm>
          <a:off x="3305175" y="2135188"/>
          <a:ext cx="3192463" cy="676275"/>
        </p:xfrm>
        <a:graphic>
          <a:graphicData uri="http://schemas.openxmlformats.org/presentationml/2006/ole">
            <mc:AlternateContent xmlns:mc="http://schemas.openxmlformats.org/markup-compatibility/2006">
              <mc:Choice xmlns:v="urn:schemas-microsoft-com:vml" Requires="v">
                <p:oleObj spid="_x0000_s25602" name="Equation" r:id="rId6" imgW="1981080" imgH="419040" progId="Equation.DSMT4">
                  <p:embed/>
                </p:oleObj>
              </mc:Choice>
              <mc:Fallback>
                <p:oleObj name="Equation" r:id="rId6" imgW="1981080" imgH="419040" progId="Equation.DSMT4">
                  <p:embed/>
                  <p:pic>
                    <p:nvPicPr>
                      <p:cNvPr id="60" name="Object 59">
                        <a:extLst>
                          <a:ext uri="{FF2B5EF4-FFF2-40B4-BE49-F238E27FC236}">
                            <a16:creationId xmlns:a16="http://schemas.microsoft.com/office/drawing/2014/main" id="{9D077405-4697-4222-81BD-DA3D3F117B80}"/>
                          </a:ext>
                        </a:extLst>
                      </p:cNvPr>
                      <p:cNvPicPr/>
                      <p:nvPr/>
                    </p:nvPicPr>
                    <p:blipFill>
                      <a:blip r:embed="rId7"/>
                      <a:stretch>
                        <a:fillRect/>
                      </a:stretch>
                    </p:blipFill>
                    <p:spPr>
                      <a:xfrm>
                        <a:off x="3305175" y="2135188"/>
                        <a:ext cx="3192463" cy="676275"/>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DE4C0F4C-FF47-4416-A97C-112547F354FA}"/>
              </a:ext>
            </a:extLst>
          </p:cNvPr>
          <p:cNvGraphicFramePr>
            <a:graphicFrameLocks noChangeAspect="1"/>
          </p:cNvGraphicFramePr>
          <p:nvPr>
            <p:extLst>
              <p:ext uri="{D42A27DB-BD31-4B8C-83A1-F6EECF244321}">
                <p14:modId xmlns:p14="http://schemas.microsoft.com/office/powerpoint/2010/main" val="2036921131"/>
              </p:ext>
            </p:extLst>
          </p:nvPr>
        </p:nvGraphicFramePr>
        <p:xfrm>
          <a:off x="311150" y="3125788"/>
          <a:ext cx="8404225" cy="695325"/>
        </p:xfrm>
        <a:graphic>
          <a:graphicData uri="http://schemas.openxmlformats.org/presentationml/2006/ole">
            <mc:AlternateContent xmlns:mc="http://schemas.openxmlformats.org/markup-compatibility/2006">
              <mc:Choice xmlns:v="urn:schemas-microsoft-com:vml" Requires="v">
                <p:oleObj spid="_x0000_s25603" name="Equation" r:id="rId8" imgW="4736880" imgH="393480" progId="Equation.DSMT4">
                  <p:embed/>
                </p:oleObj>
              </mc:Choice>
              <mc:Fallback>
                <p:oleObj name="Equation" r:id="rId8" imgW="4736880" imgH="393480" progId="Equation.DSMT4">
                  <p:embed/>
                  <p:pic>
                    <p:nvPicPr>
                      <p:cNvPr id="29" name="Object 28">
                        <a:extLst>
                          <a:ext uri="{FF2B5EF4-FFF2-40B4-BE49-F238E27FC236}">
                            <a16:creationId xmlns:a16="http://schemas.microsoft.com/office/drawing/2014/main" id="{DE4C0F4C-FF47-4416-A97C-112547F354FA}"/>
                          </a:ext>
                        </a:extLst>
                      </p:cNvPr>
                      <p:cNvPicPr/>
                      <p:nvPr/>
                    </p:nvPicPr>
                    <p:blipFill>
                      <a:blip r:embed="rId9"/>
                      <a:stretch>
                        <a:fillRect/>
                      </a:stretch>
                    </p:blipFill>
                    <p:spPr>
                      <a:xfrm>
                        <a:off x="311150" y="3125788"/>
                        <a:ext cx="8404225" cy="695325"/>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85C97627-095D-4793-B0A5-57A3FCEC9341}"/>
              </a:ext>
            </a:extLst>
          </p:cNvPr>
          <p:cNvGraphicFramePr>
            <a:graphicFrameLocks noChangeAspect="1"/>
          </p:cNvGraphicFramePr>
          <p:nvPr>
            <p:extLst>
              <p:ext uri="{D42A27DB-BD31-4B8C-83A1-F6EECF244321}">
                <p14:modId xmlns:p14="http://schemas.microsoft.com/office/powerpoint/2010/main" val="257138098"/>
              </p:ext>
            </p:extLst>
          </p:nvPr>
        </p:nvGraphicFramePr>
        <p:xfrm>
          <a:off x="355600" y="3722688"/>
          <a:ext cx="8382000" cy="695325"/>
        </p:xfrm>
        <a:graphic>
          <a:graphicData uri="http://schemas.openxmlformats.org/presentationml/2006/ole">
            <mc:AlternateContent xmlns:mc="http://schemas.openxmlformats.org/markup-compatibility/2006">
              <mc:Choice xmlns:v="urn:schemas-microsoft-com:vml" Requires="v">
                <p:oleObj spid="_x0000_s25604" name="Equation" r:id="rId10" imgW="4724280" imgH="393480" progId="Equation.DSMT4">
                  <p:embed/>
                </p:oleObj>
              </mc:Choice>
              <mc:Fallback>
                <p:oleObj name="Equation" r:id="rId10" imgW="4724280" imgH="393480" progId="Equation.DSMT4">
                  <p:embed/>
                  <p:pic>
                    <p:nvPicPr>
                      <p:cNvPr id="31" name="Object 30">
                        <a:extLst>
                          <a:ext uri="{FF2B5EF4-FFF2-40B4-BE49-F238E27FC236}">
                            <a16:creationId xmlns:a16="http://schemas.microsoft.com/office/drawing/2014/main" id="{85C97627-095D-4793-B0A5-57A3FCEC9341}"/>
                          </a:ext>
                        </a:extLst>
                      </p:cNvPr>
                      <p:cNvPicPr/>
                      <p:nvPr/>
                    </p:nvPicPr>
                    <p:blipFill>
                      <a:blip r:embed="rId11"/>
                      <a:stretch>
                        <a:fillRect/>
                      </a:stretch>
                    </p:blipFill>
                    <p:spPr>
                      <a:xfrm>
                        <a:off x="355600" y="3722688"/>
                        <a:ext cx="8382000" cy="695325"/>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7A70976C-C1B1-40E5-A5E6-A21D5FB57DFB}"/>
              </a:ext>
            </a:extLst>
          </p:cNvPr>
          <p:cNvGraphicFramePr>
            <a:graphicFrameLocks noChangeAspect="1"/>
          </p:cNvGraphicFramePr>
          <p:nvPr>
            <p:extLst>
              <p:ext uri="{D42A27DB-BD31-4B8C-83A1-F6EECF244321}">
                <p14:modId xmlns:p14="http://schemas.microsoft.com/office/powerpoint/2010/main" val="1048527882"/>
              </p:ext>
            </p:extLst>
          </p:nvPr>
        </p:nvGraphicFramePr>
        <p:xfrm>
          <a:off x="203740" y="4389438"/>
          <a:ext cx="8491537" cy="693737"/>
        </p:xfrm>
        <a:graphic>
          <a:graphicData uri="http://schemas.openxmlformats.org/presentationml/2006/ole">
            <mc:AlternateContent xmlns:mc="http://schemas.openxmlformats.org/markup-compatibility/2006">
              <mc:Choice xmlns:v="urn:schemas-microsoft-com:vml" Requires="v">
                <p:oleObj spid="_x0000_s25605" name="Equation" r:id="rId12" imgW="4787640" imgH="393480" progId="Equation.DSMT4">
                  <p:embed/>
                </p:oleObj>
              </mc:Choice>
              <mc:Fallback>
                <p:oleObj name="Equation" r:id="rId12" imgW="4787640" imgH="393480" progId="Equation.DSMT4">
                  <p:embed/>
                  <p:pic>
                    <p:nvPicPr>
                      <p:cNvPr id="32" name="Object 31">
                        <a:extLst>
                          <a:ext uri="{FF2B5EF4-FFF2-40B4-BE49-F238E27FC236}">
                            <a16:creationId xmlns:a16="http://schemas.microsoft.com/office/drawing/2014/main" id="{7A70976C-C1B1-40E5-A5E6-A21D5FB57DFB}"/>
                          </a:ext>
                        </a:extLst>
                      </p:cNvPr>
                      <p:cNvPicPr/>
                      <p:nvPr/>
                    </p:nvPicPr>
                    <p:blipFill>
                      <a:blip r:embed="rId13"/>
                      <a:stretch>
                        <a:fillRect/>
                      </a:stretch>
                    </p:blipFill>
                    <p:spPr>
                      <a:xfrm>
                        <a:off x="203740" y="4389438"/>
                        <a:ext cx="8491537" cy="693737"/>
                      </a:xfrm>
                      <a:prstGeom prst="rect">
                        <a:avLst/>
                      </a:prstGeom>
                    </p:spPr>
                  </p:pic>
                </p:oleObj>
              </mc:Fallback>
            </mc:AlternateContent>
          </a:graphicData>
        </a:graphic>
      </p:graphicFrame>
      <p:graphicFrame>
        <p:nvGraphicFramePr>
          <p:cNvPr id="51" name="Object 50">
            <a:extLst>
              <a:ext uri="{FF2B5EF4-FFF2-40B4-BE49-F238E27FC236}">
                <a16:creationId xmlns:a16="http://schemas.microsoft.com/office/drawing/2014/main" id="{FAA5C3AB-E660-4E64-976C-560E68D51D08}"/>
              </a:ext>
            </a:extLst>
          </p:cNvPr>
          <p:cNvGraphicFramePr>
            <a:graphicFrameLocks noChangeAspect="1"/>
          </p:cNvGraphicFramePr>
          <p:nvPr>
            <p:extLst>
              <p:ext uri="{D42A27DB-BD31-4B8C-83A1-F6EECF244321}">
                <p14:modId xmlns:p14="http://schemas.microsoft.com/office/powerpoint/2010/main" val="3160796975"/>
              </p:ext>
            </p:extLst>
          </p:nvPr>
        </p:nvGraphicFramePr>
        <p:xfrm>
          <a:off x="2581275" y="5097583"/>
          <a:ext cx="6105525" cy="762000"/>
        </p:xfrm>
        <a:graphic>
          <a:graphicData uri="http://schemas.openxmlformats.org/presentationml/2006/ole">
            <mc:AlternateContent xmlns:mc="http://schemas.openxmlformats.org/markup-compatibility/2006">
              <mc:Choice xmlns:v="urn:schemas-microsoft-com:vml" Requires="v">
                <p:oleObj spid="_x0000_s25606" name="Equation" r:id="rId14" imgW="3441600" imgH="431640" progId="Equation.DSMT4">
                  <p:embed/>
                </p:oleObj>
              </mc:Choice>
              <mc:Fallback>
                <p:oleObj name="Equation" r:id="rId14" imgW="3441600" imgH="431640" progId="Equation.DSMT4">
                  <p:embed/>
                  <p:pic>
                    <p:nvPicPr>
                      <p:cNvPr id="51" name="Object 50">
                        <a:extLst>
                          <a:ext uri="{FF2B5EF4-FFF2-40B4-BE49-F238E27FC236}">
                            <a16:creationId xmlns:a16="http://schemas.microsoft.com/office/drawing/2014/main" id="{FAA5C3AB-E660-4E64-976C-560E68D51D08}"/>
                          </a:ext>
                        </a:extLst>
                      </p:cNvPr>
                      <p:cNvPicPr/>
                      <p:nvPr/>
                    </p:nvPicPr>
                    <p:blipFill>
                      <a:blip r:embed="rId15"/>
                      <a:stretch>
                        <a:fillRect/>
                      </a:stretch>
                    </p:blipFill>
                    <p:spPr>
                      <a:xfrm>
                        <a:off x="2581275" y="5097583"/>
                        <a:ext cx="6105525" cy="762000"/>
                      </a:xfrm>
                      <a:prstGeom prst="rect">
                        <a:avLst/>
                      </a:prstGeom>
                    </p:spPr>
                  </p:pic>
                </p:oleObj>
              </mc:Fallback>
            </mc:AlternateContent>
          </a:graphicData>
        </a:graphic>
      </p:graphicFrame>
      <p:graphicFrame>
        <p:nvGraphicFramePr>
          <p:cNvPr id="52" name="Object 51">
            <a:extLst>
              <a:ext uri="{FF2B5EF4-FFF2-40B4-BE49-F238E27FC236}">
                <a16:creationId xmlns:a16="http://schemas.microsoft.com/office/drawing/2014/main" id="{4CDECB5C-3ACE-43E3-AA38-414512B89FF3}"/>
              </a:ext>
            </a:extLst>
          </p:cNvPr>
          <p:cNvGraphicFramePr>
            <a:graphicFrameLocks noChangeAspect="1"/>
          </p:cNvGraphicFramePr>
          <p:nvPr>
            <p:extLst>
              <p:ext uri="{D42A27DB-BD31-4B8C-83A1-F6EECF244321}">
                <p14:modId xmlns:p14="http://schemas.microsoft.com/office/powerpoint/2010/main" val="3148608173"/>
              </p:ext>
            </p:extLst>
          </p:nvPr>
        </p:nvGraphicFramePr>
        <p:xfrm>
          <a:off x="2581188" y="5763419"/>
          <a:ext cx="4189412" cy="695325"/>
        </p:xfrm>
        <a:graphic>
          <a:graphicData uri="http://schemas.openxmlformats.org/presentationml/2006/ole">
            <mc:AlternateContent xmlns:mc="http://schemas.openxmlformats.org/markup-compatibility/2006">
              <mc:Choice xmlns:v="urn:schemas-microsoft-com:vml" Requires="v">
                <p:oleObj spid="_x0000_s25607" name="Equation" r:id="rId16" imgW="2361960" imgH="393480" progId="Equation.DSMT4">
                  <p:embed/>
                </p:oleObj>
              </mc:Choice>
              <mc:Fallback>
                <p:oleObj name="Equation" r:id="rId16" imgW="2361960" imgH="393480" progId="Equation.DSMT4">
                  <p:embed/>
                  <p:pic>
                    <p:nvPicPr>
                      <p:cNvPr id="52" name="Object 51">
                        <a:extLst>
                          <a:ext uri="{FF2B5EF4-FFF2-40B4-BE49-F238E27FC236}">
                            <a16:creationId xmlns:a16="http://schemas.microsoft.com/office/drawing/2014/main" id="{4CDECB5C-3ACE-43E3-AA38-414512B89FF3}"/>
                          </a:ext>
                        </a:extLst>
                      </p:cNvPr>
                      <p:cNvPicPr/>
                      <p:nvPr/>
                    </p:nvPicPr>
                    <p:blipFill>
                      <a:blip r:embed="rId17"/>
                      <a:stretch>
                        <a:fillRect/>
                      </a:stretch>
                    </p:blipFill>
                    <p:spPr>
                      <a:xfrm>
                        <a:off x="2581188" y="5763419"/>
                        <a:ext cx="4189412" cy="695325"/>
                      </a:xfrm>
                      <a:prstGeom prst="rect">
                        <a:avLst/>
                      </a:prstGeom>
                    </p:spPr>
                  </p:pic>
                </p:oleObj>
              </mc:Fallback>
            </mc:AlternateContent>
          </a:graphicData>
        </a:graphic>
      </p:graphicFrame>
      <p:sp>
        <p:nvSpPr>
          <p:cNvPr id="58" name="TextBox 57">
            <a:extLst>
              <a:ext uri="{FF2B5EF4-FFF2-40B4-BE49-F238E27FC236}">
                <a16:creationId xmlns:a16="http://schemas.microsoft.com/office/drawing/2014/main" id="{997970BC-71E9-4BB4-8B39-0215B65A598A}"/>
              </a:ext>
            </a:extLst>
          </p:cNvPr>
          <p:cNvSpPr txBox="1"/>
          <p:nvPr/>
        </p:nvSpPr>
        <p:spPr>
          <a:xfrm>
            <a:off x="5678488" y="6356350"/>
            <a:ext cx="2251075" cy="415498"/>
          </a:xfrm>
          <a:prstGeom prst="rect">
            <a:avLst/>
          </a:prstGeom>
          <a:noFill/>
        </p:spPr>
        <p:txBody>
          <a:bodyPr wrap="square">
            <a:spAutoFit/>
          </a:bodyPr>
          <a:lstStyle/>
          <a:p>
            <a:pPr>
              <a:spcBef>
                <a:spcPct val="20000"/>
              </a:spcBef>
              <a:defRPr/>
            </a:pPr>
            <a:r>
              <a:rPr kumimoji="0" lang="en-US" sz="21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1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kumimoji="0" lang="en-US" sz="21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h</a:t>
            </a:r>
            <a:r>
              <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&lt; </a:t>
            </a:r>
            <a:r>
              <a:rPr kumimoji="0" lang="en-US" sz="2100" b="0" i="1" u="none" strike="noStrike" kern="1200" cap="none" spc="0" normalizeH="0" baseline="0" noProof="0" dirty="0">
                <a:ln>
                  <a:noFill/>
                </a:ln>
                <a:solidFill>
                  <a:prstClr val="white"/>
                </a:solidFill>
                <a:effectLst/>
                <a:uLnTx/>
                <a:uFillTx/>
                <a:latin typeface="Symbol" panose="05050102010706020507" pitchFamily="18" charset="2"/>
                <a:ea typeface="Cambria" panose="02040503050406030204" pitchFamily="18" charset="0"/>
                <a:cs typeface="Times New Roman" panose="02020603050405020304" pitchFamily="18" charset="0"/>
              </a:rPr>
              <a:t>x</a:t>
            </a:r>
            <a:r>
              <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&lt; </a:t>
            </a:r>
            <a:r>
              <a:rPr kumimoji="0" lang="en-US" sz="21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1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kumimoji="0" lang="en-US" sz="21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h</a:t>
            </a:r>
            <a:endPar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9AD27CD0-644D-4BAC-B831-B7E70DC2131B}"/>
              </a:ext>
            </a:extLst>
          </p:cNvPr>
          <p:cNvCxnSpPr>
            <a:cxnSpLocks/>
          </p:cNvCxnSpPr>
          <p:nvPr/>
        </p:nvCxnSpPr>
        <p:spPr>
          <a:xfrm>
            <a:off x="2667613" y="3951301"/>
            <a:ext cx="1015172" cy="2440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6FDAD6D-AF45-4E0A-8ACD-DFB7EE5843CF}"/>
              </a:ext>
            </a:extLst>
          </p:cNvPr>
          <p:cNvCxnSpPr>
            <a:cxnSpLocks/>
          </p:cNvCxnSpPr>
          <p:nvPr/>
        </p:nvCxnSpPr>
        <p:spPr>
          <a:xfrm>
            <a:off x="2667612" y="3334609"/>
            <a:ext cx="978660" cy="2944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3AB52E9-889D-4550-8D19-06A5CFB976D5}"/>
              </a:ext>
            </a:extLst>
          </p:cNvPr>
          <p:cNvCxnSpPr>
            <a:cxnSpLocks/>
          </p:cNvCxnSpPr>
          <p:nvPr/>
        </p:nvCxnSpPr>
        <p:spPr>
          <a:xfrm>
            <a:off x="5331470" y="3846752"/>
            <a:ext cx="1472555" cy="3138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2AF7E7B-9DCE-45A7-B390-32804FD348AE}"/>
              </a:ext>
            </a:extLst>
          </p:cNvPr>
          <p:cNvCxnSpPr>
            <a:cxnSpLocks/>
          </p:cNvCxnSpPr>
          <p:nvPr/>
        </p:nvCxnSpPr>
        <p:spPr>
          <a:xfrm>
            <a:off x="5493831" y="3265224"/>
            <a:ext cx="1405444" cy="3003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Audio 10">
            <a:hlinkClick r:id="" action="ppaction://media"/>
            <a:extLst>
              <a:ext uri="{FF2B5EF4-FFF2-40B4-BE49-F238E27FC236}">
                <a16:creationId xmlns:a16="http://schemas.microsoft.com/office/drawing/2014/main" id="{49DF3DD2-E831-4299-9FD8-AD4AB9AED795}"/>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429581275"/>
      </p:ext>
    </p:extLst>
  </p:cSld>
  <p:clrMapOvr>
    <a:masterClrMapping/>
  </p:clrMapOvr>
  <mc:AlternateContent xmlns:mc="http://schemas.openxmlformats.org/markup-compatibility/2006" xmlns:p14="http://schemas.microsoft.com/office/powerpoint/2010/main">
    <mc:Choice Requires="p14">
      <p:transition spd="slow" p14:dur="2000" advTm="124197"/>
    </mc:Choice>
    <mc:Fallback xmlns="">
      <p:transition spd="slow" advTm="124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1"/>
                </p:tgtEl>
              </p:cMediaNode>
            </p:audio>
          </p:childTnLst>
        </p:cTn>
      </p:par>
    </p:tnLst>
    <p:bldLst>
      <p:bldP spid="5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Centered divided difference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Thus, we isolate the second derivate to get:</a:t>
            </a:r>
          </a:p>
          <a:p>
            <a:endParaRPr lang="en-US" dirty="0"/>
          </a:p>
          <a:p>
            <a:endParaRPr lang="en-US" dirty="0"/>
          </a:p>
          <a:p>
            <a:endParaRPr lang="en-US" dirty="0"/>
          </a:p>
          <a:p>
            <a:endParaRPr lang="en-US" dirty="0"/>
          </a:p>
          <a:p>
            <a:pPr lvl="1"/>
            <a:r>
              <a:rPr lang="en-US" dirty="0"/>
              <a:t>This formula is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2</a:t>
            </a:r>
            <a:r>
              <a:rPr lang="en-US" dirty="0">
                <a:latin typeface="Times New Roman" panose="02020603050405020304" pitchFamily="18" charset="0"/>
              </a:rPr>
              <a:t>)</a:t>
            </a:r>
            <a:endParaRPr lang="en-US" baseline="-25000"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33</a:t>
            </a:fld>
            <a:endParaRPr lang="en-CA"/>
          </a:p>
        </p:txBody>
      </p:sp>
      <p:graphicFrame>
        <p:nvGraphicFramePr>
          <p:cNvPr id="32" name="Object 31">
            <a:extLst>
              <a:ext uri="{FF2B5EF4-FFF2-40B4-BE49-F238E27FC236}">
                <a16:creationId xmlns:a16="http://schemas.microsoft.com/office/drawing/2014/main" id="{7A70976C-C1B1-40E5-A5E6-A21D5FB57DFB}"/>
              </a:ext>
            </a:extLst>
          </p:cNvPr>
          <p:cNvGraphicFramePr>
            <a:graphicFrameLocks noChangeAspect="1"/>
          </p:cNvGraphicFramePr>
          <p:nvPr>
            <p:extLst>
              <p:ext uri="{D42A27DB-BD31-4B8C-83A1-F6EECF244321}">
                <p14:modId xmlns:p14="http://schemas.microsoft.com/office/powerpoint/2010/main" val="1203789363"/>
              </p:ext>
            </p:extLst>
          </p:nvPr>
        </p:nvGraphicFramePr>
        <p:xfrm>
          <a:off x="579438" y="2122488"/>
          <a:ext cx="6465887" cy="695325"/>
        </p:xfrm>
        <a:graphic>
          <a:graphicData uri="http://schemas.openxmlformats.org/presentationml/2006/ole">
            <mc:AlternateContent xmlns:mc="http://schemas.openxmlformats.org/markup-compatibility/2006">
              <mc:Choice xmlns:v="urn:schemas-microsoft-com:vml" Requires="v">
                <p:oleObj spid="_x0000_s26626" name="Equation" r:id="rId6" imgW="3644640" imgH="393480" progId="Equation.DSMT4">
                  <p:embed/>
                </p:oleObj>
              </mc:Choice>
              <mc:Fallback>
                <p:oleObj name="Equation" r:id="rId6" imgW="3644640" imgH="393480" progId="Equation.DSMT4">
                  <p:embed/>
                  <p:pic>
                    <p:nvPicPr>
                      <p:cNvPr id="32" name="Object 31">
                        <a:extLst>
                          <a:ext uri="{FF2B5EF4-FFF2-40B4-BE49-F238E27FC236}">
                            <a16:creationId xmlns:a16="http://schemas.microsoft.com/office/drawing/2014/main" id="{7A70976C-C1B1-40E5-A5E6-A21D5FB57DFB}"/>
                          </a:ext>
                        </a:extLst>
                      </p:cNvPr>
                      <p:cNvPicPr/>
                      <p:nvPr/>
                    </p:nvPicPr>
                    <p:blipFill>
                      <a:blip r:embed="rId7"/>
                      <a:stretch>
                        <a:fillRect/>
                      </a:stretch>
                    </p:blipFill>
                    <p:spPr>
                      <a:xfrm>
                        <a:off x="579438" y="2122488"/>
                        <a:ext cx="6465887" cy="695325"/>
                      </a:xfrm>
                      <a:prstGeom prst="rect">
                        <a:avLst/>
                      </a:prstGeom>
                    </p:spPr>
                  </p:pic>
                </p:oleObj>
              </mc:Fallback>
            </mc:AlternateContent>
          </a:graphicData>
        </a:graphic>
      </p:graphicFrame>
      <p:sp>
        <p:nvSpPr>
          <p:cNvPr id="58" name="TextBox 57">
            <a:extLst>
              <a:ext uri="{FF2B5EF4-FFF2-40B4-BE49-F238E27FC236}">
                <a16:creationId xmlns:a16="http://schemas.microsoft.com/office/drawing/2014/main" id="{997970BC-71E9-4BB4-8B39-0215B65A598A}"/>
              </a:ext>
            </a:extLst>
          </p:cNvPr>
          <p:cNvSpPr txBox="1"/>
          <p:nvPr/>
        </p:nvSpPr>
        <p:spPr>
          <a:xfrm>
            <a:off x="6511925" y="3603264"/>
            <a:ext cx="2251075" cy="415498"/>
          </a:xfrm>
          <a:prstGeom prst="rect">
            <a:avLst/>
          </a:prstGeom>
          <a:noFill/>
        </p:spPr>
        <p:txBody>
          <a:bodyPr wrap="square">
            <a:spAutoFit/>
          </a:bodyPr>
          <a:lstStyle/>
          <a:p>
            <a:pPr>
              <a:spcBef>
                <a:spcPct val="20000"/>
              </a:spcBef>
              <a:defRPr/>
            </a:pPr>
            <a:r>
              <a:rPr kumimoji="0" lang="en-US" sz="21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1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kumimoji="0" lang="en-US" sz="21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h</a:t>
            </a:r>
            <a:r>
              <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&lt; </a:t>
            </a:r>
            <a:r>
              <a:rPr kumimoji="0" lang="en-US" sz="2100" b="0" i="1" u="none" strike="noStrike" kern="1200" cap="none" spc="0" normalizeH="0" baseline="0" noProof="0" dirty="0">
                <a:ln>
                  <a:noFill/>
                </a:ln>
                <a:solidFill>
                  <a:prstClr val="white"/>
                </a:solidFill>
                <a:effectLst/>
                <a:uLnTx/>
                <a:uFillTx/>
                <a:latin typeface="Symbol" panose="05050102010706020507" pitchFamily="18" charset="2"/>
                <a:ea typeface="Cambria" panose="02040503050406030204" pitchFamily="18" charset="0"/>
                <a:cs typeface="Times New Roman" panose="02020603050405020304" pitchFamily="18" charset="0"/>
              </a:rPr>
              <a:t>x</a:t>
            </a:r>
            <a:r>
              <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&lt; </a:t>
            </a:r>
            <a:r>
              <a:rPr kumimoji="0" lang="en-US" sz="21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1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kumimoji="0" lang="en-US" sz="21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h</a:t>
            </a:r>
            <a:endPar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aphicFrame>
        <p:nvGraphicFramePr>
          <p:cNvPr id="14" name="Object 13">
            <a:extLst>
              <a:ext uri="{FF2B5EF4-FFF2-40B4-BE49-F238E27FC236}">
                <a16:creationId xmlns:a16="http://schemas.microsoft.com/office/drawing/2014/main" id="{184C9807-0C56-403A-ADCE-2B8EDF5E52B2}"/>
              </a:ext>
            </a:extLst>
          </p:cNvPr>
          <p:cNvGraphicFramePr>
            <a:graphicFrameLocks noChangeAspect="1"/>
          </p:cNvGraphicFramePr>
          <p:nvPr>
            <p:extLst>
              <p:ext uri="{D42A27DB-BD31-4B8C-83A1-F6EECF244321}">
                <p14:modId xmlns:p14="http://schemas.microsoft.com/office/powerpoint/2010/main" val="3732283391"/>
              </p:ext>
            </p:extLst>
          </p:nvPr>
        </p:nvGraphicFramePr>
        <p:xfrm>
          <a:off x="1554163" y="2888676"/>
          <a:ext cx="6218237" cy="739775"/>
        </p:xfrm>
        <a:graphic>
          <a:graphicData uri="http://schemas.openxmlformats.org/presentationml/2006/ole">
            <mc:AlternateContent xmlns:mc="http://schemas.openxmlformats.org/markup-compatibility/2006">
              <mc:Choice xmlns:v="urn:schemas-microsoft-com:vml" Requires="v">
                <p:oleObj spid="_x0000_s26627" name="Equation" r:id="rId8" imgW="3504960" imgH="419040" progId="Equation.DSMT4">
                  <p:embed/>
                </p:oleObj>
              </mc:Choice>
              <mc:Fallback>
                <p:oleObj name="Equation" r:id="rId8" imgW="3504960" imgH="419040" progId="Equation.DSMT4">
                  <p:embed/>
                  <p:pic>
                    <p:nvPicPr>
                      <p:cNvPr id="14" name="Object 13">
                        <a:extLst>
                          <a:ext uri="{FF2B5EF4-FFF2-40B4-BE49-F238E27FC236}">
                            <a16:creationId xmlns:a16="http://schemas.microsoft.com/office/drawing/2014/main" id="{184C9807-0C56-403A-ADCE-2B8EDF5E52B2}"/>
                          </a:ext>
                        </a:extLst>
                      </p:cNvPr>
                      <p:cNvPicPr/>
                      <p:nvPr/>
                    </p:nvPicPr>
                    <p:blipFill>
                      <a:blip r:embed="rId9"/>
                      <a:stretch>
                        <a:fillRect/>
                      </a:stretch>
                    </p:blipFill>
                    <p:spPr>
                      <a:xfrm>
                        <a:off x="1554163" y="2888676"/>
                        <a:ext cx="6218237" cy="73977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1CC89F1B-07A0-40C0-916E-7E5547E3BF1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163175219"/>
      </p:ext>
    </p:extLst>
  </p:cSld>
  <p:clrMapOvr>
    <a:masterClrMapping/>
  </p:clrMapOvr>
  <mc:AlternateContent xmlns:mc="http://schemas.openxmlformats.org/markup-compatibility/2006" xmlns:p14="http://schemas.microsoft.com/office/powerpoint/2010/main">
    <mc:Choice Requires="p14">
      <p:transition spd="slow" p14:dur="2000" advTm="56058"/>
    </mc:Choice>
    <mc:Fallback xmlns="">
      <p:transition spd="slow" advTm="56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5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1D37-4CE9-417C-AB8C-EF0C158CDCEB}"/>
              </a:ext>
            </a:extLst>
          </p:cNvPr>
          <p:cNvSpPr>
            <a:spLocks noGrp="1"/>
          </p:cNvSpPr>
          <p:nvPr>
            <p:ph type="title"/>
          </p:nvPr>
        </p:nvSpPr>
        <p:spPr/>
        <p:txBody>
          <a:bodyPr/>
          <a:lstStyle/>
          <a:p>
            <a:r>
              <a:rPr lang="en-US" dirty="0"/>
              <a:t>Centered divided difference</a:t>
            </a:r>
          </a:p>
        </p:txBody>
      </p:sp>
      <p:sp>
        <p:nvSpPr>
          <p:cNvPr id="3" name="Content Placeholder 2">
            <a:extLst>
              <a:ext uri="{FF2B5EF4-FFF2-40B4-BE49-F238E27FC236}">
                <a16:creationId xmlns:a16="http://schemas.microsoft.com/office/drawing/2014/main" id="{40243D9B-2C11-45CA-AE3B-8FCD8A403FE7}"/>
              </a:ext>
            </a:extLst>
          </p:cNvPr>
          <p:cNvSpPr>
            <a:spLocks noGrp="1"/>
          </p:cNvSpPr>
          <p:nvPr>
            <p:ph idx="1"/>
          </p:nvPr>
        </p:nvSpPr>
        <p:spPr/>
        <p:txBody>
          <a:bodyPr/>
          <a:lstStyle/>
          <a:p>
            <a:r>
              <a:rPr lang="en-US" dirty="0"/>
              <a:t>Let’s approximate the second derivative of </a:t>
            </a:r>
            <a:r>
              <a:rPr lang="en-US" dirty="0">
                <a:latin typeface="Times New Roman" panose="02020603050405020304" pitchFamily="18" charset="0"/>
              </a:rPr>
              <a:t>sin(</a:t>
            </a:r>
            <a:r>
              <a:rPr lang="en-US" i="1" dirty="0">
                <a:latin typeface="Times New Roman" panose="02020603050405020304" pitchFamily="18" charset="0"/>
              </a:rPr>
              <a:t>x</a:t>
            </a:r>
            <a:r>
              <a:rPr lang="en-US" dirty="0">
                <a:latin typeface="Times New Roman" panose="02020603050405020304" pitchFamily="18" charset="0"/>
              </a:rPr>
              <a:t>)</a:t>
            </a:r>
            <a:r>
              <a:rPr lang="en-US" dirty="0"/>
              <a:t> at </a:t>
            </a:r>
            <a:r>
              <a:rPr lang="en-US" i="1" dirty="0">
                <a:latin typeface="Times New Roman" panose="02020603050405020304" pitchFamily="18" charset="0"/>
              </a:rPr>
              <a:t>x</a:t>
            </a:r>
            <a:r>
              <a:rPr lang="en-US" dirty="0">
                <a:latin typeface="Times New Roman" panose="02020603050405020304" pitchFamily="18" charset="0"/>
              </a:rPr>
              <a:t> = 1</a:t>
            </a:r>
          </a:p>
        </p:txBody>
      </p:sp>
      <p:sp>
        <p:nvSpPr>
          <p:cNvPr id="4" name="Footer Placeholder 3">
            <a:extLst>
              <a:ext uri="{FF2B5EF4-FFF2-40B4-BE49-F238E27FC236}">
                <a16:creationId xmlns:a16="http://schemas.microsoft.com/office/drawing/2014/main" id="{DF4DB1FC-0D5A-481E-81EA-4713A6FA66E9}"/>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406718CF-CD2F-4000-935B-0698128DC313}"/>
              </a:ext>
            </a:extLst>
          </p:cNvPr>
          <p:cNvSpPr>
            <a:spLocks noGrp="1"/>
          </p:cNvSpPr>
          <p:nvPr>
            <p:ph type="sldNum" sz="quarter" idx="12"/>
          </p:nvPr>
        </p:nvSpPr>
        <p:spPr/>
        <p:txBody>
          <a:bodyPr/>
          <a:lstStyle/>
          <a:p>
            <a:fld id="{42EF6DC8-DA9C-4533-8A40-BB00A2545AF8}" type="slidenum">
              <a:rPr lang="en-CA" smtClean="0"/>
              <a:pPr/>
              <a:t>34</a:t>
            </a:fld>
            <a:endParaRPr lang="en-CA"/>
          </a:p>
        </p:txBody>
      </p:sp>
      <p:sp>
        <p:nvSpPr>
          <p:cNvPr id="8" name="TextBox 7">
            <a:extLst>
              <a:ext uri="{FF2B5EF4-FFF2-40B4-BE49-F238E27FC236}">
                <a16:creationId xmlns:a16="http://schemas.microsoft.com/office/drawing/2014/main" id="{A602A5D5-5660-48B7-9749-213591283DC4}"/>
              </a:ext>
            </a:extLst>
          </p:cNvPr>
          <p:cNvSpPr txBox="1"/>
          <p:nvPr/>
        </p:nvSpPr>
        <p:spPr>
          <a:xfrm>
            <a:off x="115173" y="2666050"/>
            <a:ext cx="7956960" cy="2862322"/>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    1   0.5                     –0.8240857776301422   –0.01739               –0.01753</a:t>
            </a:r>
          </a:p>
          <a:p>
            <a:r>
              <a:rPr lang="en-US" dirty="0">
                <a:solidFill>
                  <a:schemeClr val="bg1"/>
                </a:solidFill>
                <a:latin typeface="Times New Roman" panose="02020603050405020304" pitchFamily="18" charset="0"/>
                <a:cs typeface="Times New Roman" panose="02020603050405020304" pitchFamily="18" charset="0"/>
              </a:rPr>
              <a:t>    2   0.25                   –0.8370974437899648   –0.004374             –0.004383</a:t>
            </a:r>
          </a:p>
          <a:p>
            <a:r>
              <a:rPr lang="en-US" dirty="0">
                <a:solidFill>
                  <a:schemeClr val="bg1"/>
                </a:solidFill>
                <a:latin typeface="Times New Roman" panose="02020603050405020304" pitchFamily="18" charset="0"/>
                <a:cs typeface="Times New Roman" panose="02020603050405020304" pitchFamily="18" charset="0"/>
              </a:rPr>
              <a:t>    3   0.125                 –0.8403758899629281   –0.001095             –0.001096</a:t>
            </a:r>
          </a:p>
          <a:p>
            <a:r>
              <a:rPr lang="en-US" dirty="0">
                <a:solidFill>
                  <a:schemeClr val="bg1"/>
                </a:solidFill>
                <a:latin typeface="Times New Roman" panose="02020603050405020304" pitchFamily="18" charset="0"/>
                <a:cs typeface="Times New Roman" panose="02020603050405020304" pitchFamily="18" charset="0"/>
              </a:rPr>
              <a:t>    4   0.0625               –0.8411971041354036   –0.0002739           –0.0002739</a:t>
            </a:r>
          </a:p>
          <a:p>
            <a:r>
              <a:rPr lang="en-US" dirty="0">
                <a:solidFill>
                  <a:schemeClr val="bg1"/>
                </a:solidFill>
                <a:latin typeface="Times New Roman" panose="02020603050405020304" pitchFamily="18" charset="0"/>
                <a:cs typeface="Times New Roman" panose="02020603050405020304" pitchFamily="18" charset="0"/>
              </a:rPr>
              <a:t>    5   0.03125             –0.8414025079530347   –0.00006848         –0.00006848</a:t>
            </a:r>
          </a:p>
          <a:p>
            <a:r>
              <a:rPr lang="en-US" dirty="0">
                <a:solidFill>
                  <a:schemeClr val="bg1"/>
                </a:solidFill>
                <a:latin typeface="Times New Roman" panose="02020603050405020304" pitchFamily="18" charset="0"/>
                <a:cs typeface="Times New Roman" panose="02020603050405020304" pitchFamily="18" charset="0"/>
              </a:rPr>
              <a:t>    6   0.015625           –0.8414538651759358   –0.00001712         –0.00001712</a:t>
            </a:r>
          </a:p>
          <a:p>
            <a:r>
              <a:rPr lang="en-US" dirty="0">
                <a:solidFill>
                  <a:schemeClr val="bg1"/>
                </a:solidFill>
                <a:latin typeface="Times New Roman" panose="02020603050405020304" pitchFamily="18" charset="0"/>
                <a:cs typeface="Times New Roman" panose="02020603050405020304" pitchFamily="18" charset="0"/>
              </a:rPr>
              <a:t>    7   0.0078125         –0.8414667048746196   –0.000004280       –0.000004270</a:t>
            </a:r>
          </a:p>
          <a:p>
            <a:r>
              <a:rPr lang="en-US" dirty="0">
                <a:solidFill>
                  <a:schemeClr val="bg1"/>
                </a:solidFill>
                <a:latin typeface="Times New Roman" panose="02020603050405020304" pitchFamily="18" charset="0"/>
                <a:cs typeface="Times New Roman" panose="02020603050405020304" pitchFamily="18" charset="0"/>
              </a:rPr>
              <a:t>    8   0.00390625       –0.8414699148197542   –0.000001070       –0.000001070</a:t>
            </a:r>
          </a:p>
          <a:p>
            <a:r>
              <a:rPr lang="en-US" dirty="0">
                <a:solidFill>
                  <a:schemeClr val="bg1"/>
                </a:solidFill>
                <a:latin typeface="Times New Roman" panose="02020603050405020304" pitchFamily="18" charset="0"/>
                <a:cs typeface="Times New Roman" panose="02020603050405020304" pitchFamily="18" charset="0"/>
              </a:rPr>
              <a:t>    9   0.001953125     –0.8414707173069473   –0.0000002675     –0.0000002675</a:t>
            </a:r>
          </a:p>
          <a:p>
            <a:r>
              <a:rPr lang="en-US" dirty="0">
                <a:solidFill>
                  <a:schemeClr val="bg1"/>
                </a:solidFill>
                <a:latin typeface="Times New Roman" panose="02020603050405020304" pitchFamily="18" charset="0"/>
                <a:cs typeface="Times New Roman" panose="02020603050405020304" pitchFamily="18" charset="0"/>
              </a:rPr>
              <a:t>  10   0.0009765625   –0.8414709179196507   –0.00000006689   –0.00000006687</a:t>
            </a:r>
          </a:p>
        </p:txBody>
      </p:sp>
      <p:sp>
        <p:nvSpPr>
          <p:cNvPr id="14" name="TextBox 13">
            <a:extLst>
              <a:ext uri="{FF2B5EF4-FFF2-40B4-BE49-F238E27FC236}">
                <a16:creationId xmlns:a16="http://schemas.microsoft.com/office/drawing/2014/main" id="{BEE9259A-9366-4D11-B964-72FB6F16D1B6}"/>
              </a:ext>
            </a:extLst>
          </p:cNvPr>
          <p:cNvSpPr txBox="1"/>
          <p:nvPr/>
        </p:nvSpPr>
        <p:spPr>
          <a:xfrm>
            <a:off x="331366" y="2142884"/>
            <a:ext cx="322976" cy="400110"/>
          </a:xfrm>
          <a:prstGeom prst="rect">
            <a:avLst/>
          </a:prstGeom>
          <a:noFill/>
        </p:spPr>
        <p:txBody>
          <a:bodyPr wrap="square">
            <a:spAutoFit/>
          </a:bodyPr>
          <a:lstStyle/>
          <a:p>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endParaRPr lang="en-US" sz="2000" i="1" dirty="0"/>
          </a:p>
        </p:txBody>
      </p:sp>
      <p:sp>
        <p:nvSpPr>
          <p:cNvPr id="15" name="TextBox 14">
            <a:extLst>
              <a:ext uri="{FF2B5EF4-FFF2-40B4-BE49-F238E27FC236}">
                <a16:creationId xmlns:a16="http://schemas.microsoft.com/office/drawing/2014/main" id="{01898192-A449-4588-B8DA-E5498EF24BCF}"/>
              </a:ext>
            </a:extLst>
          </p:cNvPr>
          <p:cNvSpPr txBox="1"/>
          <p:nvPr/>
        </p:nvSpPr>
        <p:spPr>
          <a:xfrm>
            <a:off x="878749" y="2142883"/>
            <a:ext cx="983606" cy="400110"/>
          </a:xfrm>
          <a:prstGeom prst="rect">
            <a:avLst/>
          </a:prstGeom>
          <a:noFill/>
        </p:spPr>
        <p:txBody>
          <a:bodyPr wrap="square">
            <a:spAutoFit/>
          </a:bodyPr>
          <a:lstStyle/>
          <a:p>
            <a:r>
              <a:rPr lang="en-US" sz="2000" i="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h</a:t>
            </a: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 2</a:t>
            </a:r>
            <a:r>
              <a:rPr lang="en-US" sz="2000" i="1" baseline="30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–n </a:t>
            </a:r>
            <a:endParaRPr lang="en-US" sz="2000" i="1" dirty="0"/>
          </a:p>
        </p:txBody>
      </p:sp>
      <p:sp>
        <p:nvSpPr>
          <p:cNvPr id="17" name="TextBox 16">
            <a:extLst>
              <a:ext uri="{FF2B5EF4-FFF2-40B4-BE49-F238E27FC236}">
                <a16:creationId xmlns:a16="http://schemas.microsoft.com/office/drawing/2014/main" id="{1EAA73C0-380B-4034-A983-1E9F04E2DF0C}"/>
              </a:ext>
            </a:extLst>
          </p:cNvPr>
          <p:cNvSpPr txBox="1"/>
          <p:nvPr/>
        </p:nvSpPr>
        <p:spPr>
          <a:xfrm>
            <a:off x="2315359" y="2138184"/>
            <a:ext cx="1816215"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Approximation</a:t>
            </a:r>
            <a:endParaRPr lang="en-US" sz="2000" dirty="0"/>
          </a:p>
        </p:txBody>
      </p:sp>
      <p:sp>
        <p:nvSpPr>
          <p:cNvPr id="18" name="TextBox 17">
            <a:extLst>
              <a:ext uri="{FF2B5EF4-FFF2-40B4-BE49-F238E27FC236}">
                <a16:creationId xmlns:a16="http://schemas.microsoft.com/office/drawing/2014/main" id="{E180E2C9-A6B9-4A4F-8B61-4DE2DA0F8FC7}"/>
              </a:ext>
            </a:extLst>
          </p:cNvPr>
          <p:cNvSpPr txBox="1"/>
          <p:nvPr/>
        </p:nvSpPr>
        <p:spPr>
          <a:xfrm>
            <a:off x="4452802" y="2135736"/>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Error</a:t>
            </a:r>
            <a:endParaRPr lang="en-US" sz="2000" dirty="0"/>
          </a:p>
        </p:txBody>
      </p:sp>
      <p:sp>
        <p:nvSpPr>
          <p:cNvPr id="19" name="TextBox 18">
            <a:extLst>
              <a:ext uri="{FF2B5EF4-FFF2-40B4-BE49-F238E27FC236}">
                <a16:creationId xmlns:a16="http://schemas.microsoft.com/office/drawing/2014/main" id="{670EB19F-0A12-4587-9EC8-BB163A3B6CDA}"/>
              </a:ext>
            </a:extLst>
          </p:cNvPr>
          <p:cNvSpPr txBox="1"/>
          <p:nvPr/>
        </p:nvSpPr>
        <p:spPr>
          <a:xfrm>
            <a:off x="8072133" y="2926271"/>
            <a:ext cx="956694" cy="2585323"/>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0.2516</a:t>
            </a:r>
          </a:p>
          <a:p>
            <a:r>
              <a:rPr lang="en-US" dirty="0">
                <a:solidFill>
                  <a:schemeClr val="bg1"/>
                </a:solidFill>
                <a:latin typeface="Times New Roman" panose="02020603050405020304" pitchFamily="18" charset="0"/>
                <a:cs typeface="Times New Roman" panose="02020603050405020304" pitchFamily="18" charset="0"/>
              </a:rPr>
              <a:t>0.2504</a:t>
            </a:r>
          </a:p>
          <a:p>
            <a:r>
              <a:rPr lang="en-US" dirty="0">
                <a:solidFill>
                  <a:schemeClr val="bg1"/>
                </a:solidFill>
                <a:latin typeface="Times New Roman" panose="02020603050405020304" pitchFamily="18" charset="0"/>
                <a:cs typeface="Times New Roman" panose="02020603050405020304" pitchFamily="18" charset="0"/>
              </a:rPr>
              <a:t>0.2501</a:t>
            </a:r>
          </a:p>
          <a:p>
            <a:r>
              <a:rPr lang="en-US" dirty="0">
                <a:solidFill>
                  <a:schemeClr val="bg1"/>
                </a:solidFill>
                <a:latin typeface="Times New Roman" panose="02020603050405020304" pitchFamily="18" charset="0"/>
                <a:cs typeface="Times New Roman" panose="02020603050405020304" pitchFamily="18" charset="0"/>
              </a:rPr>
              <a:t>0.2500</a:t>
            </a:r>
          </a:p>
          <a:p>
            <a:r>
              <a:rPr lang="en-US" dirty="0">
                <a:solidFill>
                  <a:schemeClr val="bg1"/>
                </a:solidFill>
                <a:latin typeface="Times New Roman" panose="02020603050405020304" pitchFamily="18" charset="0"/>
                <a:cs typeface="Times New Roman" panose="02020603050405020304" pitchFamily="18" charset="0"/>
              </a:rPr>
              <a:t>0.2500</a:t>
            </a:r>
          </a:p>
          <a:p>
            <a:r>
              <a:rPr lang="en-US" dirty="0">
                <a:solidFill>
                  <a:schemeClr val="bg1"/>
                </a:solidFill>
                <a:latin typeface="Times New Roman" panose="02020603050405020304" pitchFamily="18" charset="0"/>
                <a:cs typeface="Times New Roman" panose="02020603050405020304" pitchFamily="18" charset="0"/>
              </a:rPr>
              <a:t>0.2500</a:t>
            </a:r>
          </a:p>
          <a:p>
            <a:r>
              <a:rPr lang="en-US" dirty="0">
                <a:solidFill>
                  <a:schemeClr val="bg1"/>
                </a:solidFill>
                <a:latin typeface="Times New Roman" panose="02020603050405020304" pitchFamily="18" charset="0"/>
                <a:cs typeface="Times New Roman" panose="02020603050405020304" pitchFamily="18" charset="0"/>
              </a:rPr>
              <a:t>0.2500</a:t>
            </a:r>
          </a:p>
          <a:p>
            <a:r>
              <a:rPr lang="en-US" dirty="0">
                <a:solidFill>
                  <a:schemeClr val="bg1"/>
                </a:solidFill>
                <a:latin typeface="Times New Roman" panose="02020603050405020304" pitchFamily="18" charset="0"/>
                <a:cs typeface="Times New Roman" panose="02020603050405020304" pitchFamily="18" charset="0"/>
              </a:rPr>
              <a:t>0.2500</a:t>
            </a:r>
          </a:p>
          <a:p>
            <a:r>
              <a:rPr lang="en-US" dirty="0">
                <a:solidFill>
                  <a:schemeClr val="bg1"/>
                </a:solidFill>
                <a:latin typeface="Times New Roman" panose="02020603050405020304" pitchFamily="18" charset="0"/>
                <a:cs typeface="Times New Roman" panose="02020603050405020304" pitchFamily="18" charset="0"/>
              </a:rPr>
              <a:t>0.2500</a:t>
            </a:r>
          </a:p>
        </p:txBody>
      </p:sp>
      <p:graphicFrame>
        <p:nvGraphicFramePr>
          <p:cNvPr id="21" name="Object 20">
            <a:extLst>
              <a:ext uri="{FF2B5EF4-FFF2-40B4-BE49-F238E27FC236}">
                <a16:creationId xmlns:a16="http://schemas.microsoft.com/office/drawing/2014/main" id="{FEC68FF5-EC14-4A78-81BE-D2C6D1C37681}"/>
              </a:ext>
            </a:extLst>
          </p:cNvPr>
          <p:cNvGraphicFramePr>
            <a:graphicFrameLocks noChangeAspect="1"/>
          </p:cNvGraphicFramePr>
          <p:nvPr>
            <p:extLst>
              <p:ext uri="{D42A27DB-BD31-4B8C-83A1-F6EECF244321}">
                <p14:modId xmlns:p14="http://schemas.microsoft.com/office/powerpoint/2010/main" val="853907753"/>
              </p:ext>
            </p:extLst>
          </p:nvPr>
        </p:nvGraphicFramePr>
        <p:xfrm>
          <a:off x="6100981" y="2005013"/>
          <a:ext cx="1468438" cy="700087"/>
        </p:xfrm>
        <a:graphic>
          <a:graphicData uri="http://schemas.openxmlformats.org/presentationml/2006/ole">
            <mc:AlternateContent xmlns:mc="http://schemas.openxmlformats.org/markup-compatibility/2006">
              <mc:Choice xmlns:v="urn:schemas-microsoft-com:vml" Requires="v">
                <p:oleObj spid="_x0000_s27650" name="Equation" r:id="rId6" imgW="723600" imgH="342720" progId="Equation.DSMT4">
                  <p:embed/>
                </p:oleObj>
              </mc:Choice>
              <mc:Fallback>
                <p:oleObj name="Equation" r:id="rId6" imgW="723600" imgH="342720" progId="Equation.DSMT4">
                  <p:embed/>
                  <p:pic>
                    <p:nvPicPr>
                      <p:cNvPr id="21" name="Object 20">
                        <a:extLst>
                          <a:ext uri="{FF2B5EF4-FFF2-40B4-BE49-F238E27FC236}">
                            <a16:creationId xmlns:a16="http://schemas.microsoft.com/office/drawing/2014/main" id="{FEC68FF5-EC14-4A78-81BE-D2C6D1C37681}"/>
                          </a:ext>
                        </a:extLst>
                      </p:cNvPr>
                      <p:cNvPicPr/>
                      <p:nvPr/>
                    </p:nvPicPr>
                    <p:blipFill>
                      <a:blip r:embed="rId7"/>
                      <a:stretch>
                        <a:fillRect/>
                      </a:stretch>
                    </p:blipFill>
                    <p:spPr>
                      <a:xfrm>
                        <a:off x="6100981" y="2005013"/>
                        <a:ext cx="1468438" cy="700087"/>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6EFB3A8C-E5A7-431F-99D9-787879D7B168}"/>
              </a:ext>
            </a:extLst>
          </p:cNvPr>
          <p:cNvSpPr txBox="1"/>
          <p:nvPr/>
        </p:nvSpPr>
        <p:spPr>
          <a:xfrm>
            <a:off x="7884239" y="2153767"/>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Ratio</a:t>
            </a:r>
            <a:endParaRPr lang="en-US" sz="2000" dirty="0"/>
          </a:p>
        </p:txBody>
      </p:sp>
      <p:sp>
        <p:nvSpPr>
          <p:cNvPr id="16" name="TextBox 15">
            <a:extLst>
              <a:ext uri="{FF2B5EF4-FFF2-40B4-BE49-F238E27FC236}">
                <a16:creationId xmlns:a16="http://schemas.microsoft.com/office/drawing/2014/main" id="{465BB640-64C3-43AF-87C4-32FD828FD9F5}"/>
              </a:ext>
            </a:extLst>
          </p:cNvPr>
          <p:cNvSpPr txBox="1"/>
          <p:nvPr/>
        </p:nvSpPr>
        <p:spPr>
          <a:xfrm>
            <a:off x="2105637" y="5511594"/>
            <a:ext cx="2265027" cy="369332"/>
          </a:xfrm>
          <a:prstGeom prst="rect">
            <a:avLst/>
          </a:prstGeom>
          <a:noFill/>
        </p:spPr>
        <p:txBody>
          <a:bodyPr wrap="square">
            <a:spAutoFit/>
          </a:bodyPr>
          <a:lstStyle/>
          <a:p>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–0.841470984807897</a:t>
            </a:r>
            <a:endParaRPr lang="en-US" dirty="0"/>
          </a:p>
        </p:txBody>
      </p:sp>
      <p:sp>
        <p:nvSpPr>
          <p:cNvPr id="20" name="Rectangle: Rounded Corners 19">
            <a:extLst>
              <a:ext uri="{FF2B5EF4-FFF2-40B4-BE49-F238E27FC236}">
                <a16:creationId xmlns:a16="http://schemas.microsoft.com/office/drawing/2014/main" id="{3ACFAE2E-3000-47C2-ABF9-B9DB1530A627}"/>
              </a:ext>
            </a:extLst>
          </p:cNvPr>
          <p:cNvSpPr/>
          <p:nvPr/>
        </p:nvSpPr>
        <p:spPr>
          <a:xfrm>
            <a:off x="2105637" y="5167618"/>
            <a:ext cx="1224792" cy="64633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DE92E2C5-53EC-485E-9086-26E833406A6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711536009"/>
      </p:ext>
    </p:extLst>
  </p:cSld>
  <p:clrMapOvr>
    <a:masterClrMapping/>
  </p:clrMapOvr>
  <mc:AlternateContent xmlns:mc="http://schemas.openxmlformats.org/markup-compatibility/2006" xmlns:p14="http://schemas.microsoft.com/office/powerpoint/2010/main">
    <mc:Choice Requires="p14">
      <p:transition spd="slow" p14:dur="2000" advTm="129614"/>
    </mc:Choice>
    <mc:Fallback xmlns="">
      <p:transition spd="slow" advTm="129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7" fill="hold" display="0">
                  <p:stCondLst>
                    <p:cond delay="indefinite"/>
                  </p:stCondLst>
                  <p:endCondLst>
                    <p:cond evt="onStopAudio" delay="0">
                      <p:tgtEl>
                        <p:sldTgt/>
                      </p:tgtEl>
                    </p:cond>
                  </p:endCondLst>
                </p:cTn>
                <p:tgtEl>
                  <p:spTgt spid="7"/>
                </p:tgtEl>
              </p:cMediaNode>
            </p:audio>
          </p:childTnLst>
        </p:cTn>
      </p:par>
    </p:tnLst>
    <p:bldLst>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Backward divided difference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Recall how we found the interpolating cubic</a:t>
            </a:r>
            <a:endParaRPr lang="en-US" i="1" baseline="-25000" dirty="0">
              <a:latin typeface="Times New Roman" panose="02020603050405020304" pitchFamily="18" charset="0"/>
            </a:endParaRPr>
          </a:p>
          <a:p>
            <a:pPr lvl="1"/>
            <a:endParaRPr lang="en-US" sz="1600" dirty="0">
              <a:latin typeface="Times New Roman" panose="02020603050405020304" pitchFamily="18" charset="0"/>
            </a:endParaRPr>
          </a:p>
          <a:p>
            <a:pPr lvl="1"/>
            <a:endParaRPr lang="en-US" sz="1600" dirty="0"/>
          </a:p>
          <a:p>
            <a:pPr lvl="1"/>
            <a:r>
              <a:rPr lang="en-US" dirty="0"/>
              <a:t>Differentiating this twice with respect to</a:t>
            </a:r>
            <a:r>
              <a:rPr lang="en-US" dirty="0">
                <a:latin typeface="Times New Roman" panose="02020603050405020304" pitchFamily="18" charset="0"/>
              </a:rPr>
              <a:t> </a:t>
            </a:r>
            <a:r>
              <a:rPr lang="en-US" i="1" dirty="0">
                <a:latin typeface="Times New Roman" panose="02020603050405020304" pitchFamily="18" charset="0"/>
              </a:rPr>
              <a:t>t</a:t>
            </a:r>
            <a:r>
              <a:rPr lang="en-US" dirty="0"/>
              <a:t>, we get</a:t>
            </a:r>
          </a:p>
          <a:p>
            <a:endParaRPr lang="en-US" sz="1600" dirty="0"/>
          </a:p>
          <a:p>
            <a:endParaRPr lang="en-US" sz="1600" dirty="0"/>
          </a:p>
          <a:p>
            <a:pPr lvl="1"/>
            <a:r>
              <a:rPr lang="en-US" dirty="0"/>
              <a:t>As before, this is a constant</a:t>
            </a:r>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35</a:t>
            </a:fld>
            <a:endParaRPr lang="en-CA"/>
          </a:p>
        </p:txBody>
      </p:sp>
      <p:graphicFrame>
        <p:nvGraphicFramePr>
          <p:cNvPr id="32" name="Object 31">
            <a:extLst>
              <a:ext uri="{FF2B5EF4-FFF2-40B4-BE49-F238E27FC236}">
                <a16:creationId xmlns:a16="http://schemas.microsoft.com/office/drawing/2014/main" id="{B0891421-32A7-4BE1-A54B-CB14B63F6B9C}"/>
              </a:ext>
            </a:extLst>
          </p:cNvPr>
          <p:cNvGraphicFramePr>
            <a:graphicFrameLocks noChangeAspect="1"/>
          </p:cNvGraphicFramePr>
          <p:nvPr>
            <p:extLst>
              <p:ext uri="{D42A27DB-BD31-4B8C-83A1-F6EECF244321}">
                <p14:modId xmlns:p14="http://schemas.microsoft.com/office/powerpoint/2010/main" val="9754679"/>
              </p:ext>
            </p:extLst>
          </p:nvPr>
        </p:nvGraphicFramePr>
        <p:xfrm>
          <a:off x="1573213" y="1985497"/>
          <a:ext cx="6442075" cy="676275"/>
        </p:xfrm>
        <a:graphic>
          <a:graphicData uri="http://schemas.openxmlformats.org/presentationml/2006/ole">
            <mc:AlternateContent xmlns:mc="http://schemas.openxmlformats.org/markup-compatibility/2006">
              <mc:Choice xmlns:v="urn:schemas-microsoft-com:vml" Requires="v">
                <p:oleObj spid="_x0000_s28674" name="Equation" r:id="rId6" imgW="4000320" imgH="419040" progId="Equation.DSMT4">
                  <p:embed/>
                </p:oleObj>
              </mc:Choice>
              <mc:Fallback>
                <p:oleObj name="Equation" r:id="rId6" imgW="4000320" imgH="419040" progId="Equation.DSMT4">
                  <p:embed/>
                  <p:pic>
                    <p:nvPicPr>
                      <p:cNvPr id="32" name="Object 31">
                        <a:extLst>
                          <a:ext uri="{FF2B5EF4-FFF2-40B4-BE49-F238E27FC236}">
                            <a16:creationId xmlns:a16="http://schemas.microsoft.com/office/drawing/2014/main" id="{B0891421-32A7-4BE1-A54B-CB14B63F6B9C}"/>
                          </a:ext>
                        </a:extLst>
                      </p:cNvPr>
                      <p:cNvPicPr/>
                      <p:nvPr/>
                    </p:nvPicPr>
                    <p:blipFill>
                      <a:blip r:embed="rId7"/>
                      <a:stretch>
                        <a:fillRect/>
                      </a:stretch>
                    </p:blipFill>
                    <p:spPr>
                      <a:xfrm>
                        <a:off x="1573213" y="1985497"/>
                        <a:ext cx="6442075" cy="676275"/>
                      </a:xfrm>
                      <a:prstGeom prst="rect">
                        <a:avLst/>
                      </a:prstGeom>
                    </p:spPr>
                  </p:pic>
                </p:oleObj>
              </mc:Fallback>
            </mc:AlternateContent>
          </a:graphicData>
        </a:graphic>
      </p:graphicFrame>
      <p:graphicFrame>
        <p:nvGraphicFramePr>
          <p:cNvPr id="34" name="Object 33">
            <a:extLst>
              <a:ext uri="{FF2B5EF4-FFF2-40B4-BE49-F238E27FC236}">
                <a16:creationId xmlns:a16="http://schemas.microsoft.com/office/drawing/2014/main" id="{EB30E89E-025C-4E70-8F6C-5C1AB8FB6BC9}"/>
              </a:ext>
            </a:extLst>
          </p:cNvPr>
          <p:cNvGraphicFramePr>
            <a:graphicFrameLocks noChangeAspect="1"/>
          </p:cNvGraphicFramePr>
          <p:nvPr>
            <p:extLst>
              <p:ext uri="{D42A27DB-BD31-4B8C-83A1-F6EECF244321}">
                <p14:modId xmlns:p14="http://schemas.microsoft.com/office/powerpoint/2010/main" val="3437454813"/>
              </p:ext>
            </p:extLst>
          </p:nvPr>
        </p:nvGraphicFramePr>
        <p:xfrm>
          <a:off x="3622675" y="2982913"/>
          <a:ext cx="2555875" cy="676275"/>
        </p:xfrm>
        <a:graphic>
          <a:graphicData uri="http://schemas.openxmlformats.org/presentationml/2006/ole">
            <mc:AlternateContent xmlns:mc="http://schemas.openxmlformats.org/markup-compatibility/2006">
              <mc:Choice xmlns:v="urn:schemas-microsoft-com:vml" Requires="v">
                <p:oleObj spid="_x0000_s28675" name="Equation" r:id="rId8" imgW="1587240" imgH="419040" progId="Equation.DSMT4">
                  <p:embed/>
                </p:oleObj>
              </mc:Choice>
              <mc:Fallback>
                <p:oleObj name="Equation" r:id="rId8" imgW="1587240" imgH="419040" progId="Equation.DSMT4">
                  <p:embed/>
                  <p:pic>
                    <p:nvPicPr>
                      <p:cNvPr id="34" name="Object 33">
                        <a:extLst>
                          <a:ext uri="{FF2B5EF4-FFF2-40B4-BE49-F238E27FC236}">
                            <a16:creationId xmlns:a16="http://schemas.microsoft.com/office/drawing/2014/main" id="{EB30E89E-025C-4E70-8F6C-5C1AB8FB6BC9}"/>
                          </a:ext>
                        </a:extLst>
                      </p:cNvPr>
                      <p:cNvPicPr/>
                      <p:nvPr/>
                    </p:nvPicPr>
                    <p:blipFill>
                      <a:blip r:embed="rId9"/>
                      <a:stretch>
                        <a:fillRect/>
                      </a:stretch>
                    </p:blipFill>
                    <p:spPr>
                      <a:xfrm>
                        <a:off x="3622675" y="2982913"/>
                        <a:ext cx="2555875" cy="676275"/>
                      </a:xfrm>
                      <a:prstGeom prst="rect">
                        <a:avLst/>
                      </a:prstGeom>
                    </p:spPr>
                  </p:pic>
                </p:oleObj>
              </mc:Fallback>
            </mc:AlternateContent>
          </a:graphicData>
        </a:graphic>
      </p:graphicFrame>
      <p:sp>
        <p:nvSpPr>
          <p:cNvPr id="31" name="Freeform: Shape 30">
            <a:extLst>
              <a:ext uri="{FF2B5EF4-FFF2-40B4-BE49-F238E27FC236}">
                <a16:creationId xmlns:a16="http://schemas.microsoft.com/office/drawing/2014/main" id="{F53C6DE1-E334-4E37-9966-2A2A0EA12DAF}"/>
              </a:ext>
            </a:extLst>
          </p:cNvPr>
          <p:cNvSpPr/>
          <p:nvPr/>
        </p:nvSpPr>
        <p:spPr>
          <a:xfrm>
            <a:off x="3210508" y="4022677"/>
            <a:ext cx="4471791" cy="1803748"/>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1" name="Straight Connector 50">
            <a:extLst>
              <a:ext uri="{FF2B5EF4-FFF2-40B4-BE49-F238E27FC236}">
                <a16:creationId xmlns:a16="http://schemas.microsoft.com/office/drawing/2014/main" id="{19C9B4FB-6D9A-48E5-8F0C-780D514E2F45}"/>
              </a:ext>
            </a:extLst>
          </p:cNvPr>
          <p:cNvCxnSpPr>
            <a:cxnSpLocks/>
          </p:cNvCxnSpPr>
          <p:nvPr/>
        </p:nvCxnSpPr>
        <p:spPr>
          <a:xfrm>
            <a:off x="727243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D26C415-05DE-4E88-9C6E-5DE0C88186B2}"/>
              </a:ext>
            </a:extLst>
          </p:cNvPr>
          <p:cNvSpPr txBox="1"/>
          <p:nvPr/>
        </p:nvSpPr>
        <p:spPr>
          <a:xfrm>
            <a:off x="7115985" y="6346145"/>
            <a:ext cx="51167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t</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cxnSp>
        <p:nvCxnSpPr>
          <p:cNvPr id="56" name="Straight Connector 55">
            <a:extLst>
              <a:ext uri="{FF2B5EF4-FFF2-40B4-BE49-F238E27FC236}">
                <a16:creationId xmlns:a16="http://schemas.microsoft.com/office/drawing/2014/main" id="{139AC08C-32FE-41B0-AF27-2D3A7D515F71}"/>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6BE0667-E084-4A39-B0DB-EB1CC2369F26}"/>
              </a:ext>
            </a:extLst>
          </p:cNvPr>
          <p:cNvCxnSpPr>
            <a:cxnSpLocks/>
          </p:cNvCxnSpPr>
          <p:nvPr/>
        </p:nvCxnSpPr>
        <p:spPr>
          <a:xfrm>
            <a:off x="6329921"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86C26A52-1FF6-46C0-8458-9E5BE471A6F6}"/>
              </a:ext>
            </a:extLst>
          </p:cNvPr>
          <p:cNvSpPr txBox="1"/>
          <p:nvPr/>
        </p:nvSpPr>
        <p:spPr>
          <a:xfrm>
            <a:off x="6180681" y="6346145"/>
            <a:ext cx="51167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t</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cxnSp>
        <p:nvCxnSpPr>
          <p:cNvPr id="59" name="Straight Connector 58">
            <a:extLst>
              <a:ext uri="{FF2B5EF4-FFF2-40B4-BE49-F238E27FC236}">
                <a16:creationId xmlns:a16="http://schemas.microsoft.com/office/drawing/2014/main" id="{E9561AF5-AE10-4C05-AEFB-E90C9F7B2D9E}"/>
              </a:ext>
            </a:extLst>
          </p:cNvPr>
          <p:cNvCxnSpPr>
            <a:cxnSpLocks/>
          </p:cNvCxnSpPr>
          <p:nvPr/>
        </p:nvCxnSpPr>
        <p:spPr>
          <a:xfrm>
            <a:off x="633426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B1EA2AD-86B6-4B17-A204-33E7A017A7E8}"/>
              </a:ext>
            </a:extLst>
          </p:cNvPr>
          <p:cNvCxnSpPr>
            <a:cxnSpLocks/>
          </p:cNvCxnSpPr>
          <p:nvPr/>
        </p:nvCxnSpPr>
        <p:spPr>
          <a:xfrm>
            <a:off x="539609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8D8E96EC-C681-4DB1-8BE7-F7B04BA23CF9}"/>
              </a:ext>
            </a:extLst>
          </p:cNvPr>
          <p:cNvSpPr txBox="1"/>
          <p:nvPr/>
        </p:nvSpPr>
        <p:spPr>
          <a:xfrm>
            <a:off x="5239645" y="6346145"/>
            <a:ext cx="33054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64" name="Straight Connector 63">
            <a:extLst>
              <a:ext uri="{FF2B5EF4-FFF2-40B4-BE49-F238E27FC236}">
                <a16:creationId xmlns:a16="http://schemas.microsoft.com/office/drawing/2014/main" id="{6515A212-2904-4802-8180-8D4969633672}"/>
              </a:ext>
            </a:extLst>
          </p:cNvPr>
          <p:cNvCxnSpPr>
            <a:cxnSpLocks/>
          </p:cNvCxnSpPr>
          <p:nvPr/>
        </p:nvCxnSpPr>
        <p:spPr>
          <a:xfrm>
            <a:off x="445792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CEB074FA-AC6A-40C5-BCAA-5893D1EB0894}"/>
              </a:ext>
            </a:extLst>
          </p:cNvPr>
          <p:cNvSpPr txBox="1"/>
          <p:nvPr/>
        </p:nvSpPr>
        <p:spPr>
          <a:xfrm>
            <a:off x="4301475" y="6346145"/>
            <a:ext cx="500458"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cxnSp>
        <p:nvCxnSpPr>
          <p:cNvPr id="66" name="Straight Connector 65">
            <a:extLst>
              <a:ext uri="{FF2B5EF4-FFF2-40B4-BE49-F238E27FC236}">
                <a16:creationId xmlns:a16="http://schemas.microsoft.com/office/drawing/2014/main" id="{6E5D4900-20B7-4EA1-BBFD-5ECCC5561F29}"/>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B32329A0-CD7D-418F-A64D-991A5B00C867}"/>
              </a:ext>
            </a:extLst>
          </p:cNvPr>
          <p:cNvSpPr txBox="1"/>
          <p:nvPr/>
        </p:nvSpPr>
        <p:spPr>
          <a:xfrm>
            <a:off x="3363305" y="6346145"/>
            <a:ext cx="500458"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68" name="Oval 67">
            <a:extLst>
              <a:ext uri="{FF2B5EF4-FFF2-40B4-BE49-F238E27FC236}">
                <a16:creationId xmlns:a16="http://schemas.microsoft.com/office/drawing/2014/main" id="{DF996BCA-3EFE-443F-B532-E10A33319130}"/>
              </a:ext>
            </a:extLst>
          </p:cNvPr>
          <p:cNvSpPr/>
          <p:nvPr/>
        </p:nvSpPr>
        <p:spPr>
          <a:xfrm>
            <a:off x="4412208" y="562604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E5388E20-7C66-4D37-9512-AC408B6D95AE}"/>
              </a:ext>
            </a:extLst>
          </p:cNvPr>
          <p:cNvSpPr/>
          <p:nvPr/>
        </p:nvSpPr>
        <p:spPr>
          <a:xfrm>
            <a:off x="5354964" y="538435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CCE4A6DB-BD91-4D2C-8DDA-ADF37FC421AB}"/>
              </a:ext>
            </a:extLst>
          </p:cNvPr>
          <p:cNvSpPr txBox="1"/>
          <p:nvPr/>
        </p:nvSpPr>
        <p:spPr>
          <a:xfrm>
            <a:off x="4900449" y="4945249"/>
            <a:ext cx="61427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71" name="TextBox 70">
            <a:extLst>
              <a:ext uri="{FF2B5EF4-FFF2-40B4-BE49-F238E27FC236}">
                <a16:creationId xmlns:a16="http://schemas.microsoft.com/office/drawing/2014/main" id="{10D67EBE-D7CE-4B7D-AE65-9288AC671950}"/>
              </a:ext>
            </a:extLst>
          </p:cNvPr>
          <p:cNvSpPr txBox="1"/>
          <p:nvPr/>
        </p:nvSpPr>
        <p:spPr>
          <a:xfrm>
            <a:off x="3971871" y="5171790"/>
            <a:ext cx="78418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72" name="Oval 71">
            <a:extLst>
              <a:ext uri="{FF2B5EF4-FFF2-40B4-BE49-F238E27FC236}">
                <a16:creationId xmlns:a16="http://schemas.microsoft.com/office/drawing/2014/main" id="{C573C908-51CA-4F2C-9FEA-CF8B8AB6BC2C}"/>
              </a:ext>
            </a:extLst>
          </p:cNvPr>
          <p:cNvSpPr/>
          <p:nvPr/>
        </p:nvSpPr>
        <p:spPr>
          <a:xfrm>
            <a:off x="3482427" y="576166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7765A780-275A-4C35-8780-06C64C365A53}"/>
              </a:ext>
            </a:extLst>
          </p:cNvPr>
          <p:cNvSpPr txBox="1"/>
          <p:nvPr/>
        </p:nvSpPr>
        <p:spPr>
          <a:xfrm>
            <a:off x="3042090" y="5307412"/>
            <a:ext cx="78418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t</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2</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47" name="Freeform: Shape 46">
            <a:extLst>
              <a:ext uri="{FF2B5EF4-FFF2-40B4-BE49-F238E27FC236}">
                <a16:creationId xmlns:a16="http://schemas.microsoft.com/office/drawing/2014/main" id="{BD4B8766-B2F8-47F4-B10E-E0115F04BA5F}"/>
              </a:ext>
            </a:extLst>
          </p:cNvPr>
          <p:cNvSpPr/>
          <p:nvPr/>
        </p:nvSpPr>
        <p:spPr>
          <a:xfrm rot="169227">
            <a:off x="3004562" y="4339879"/>
            <a:ext cx="4045264" cy="1584480"/>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Audio 7">
            <a:hlinkClick r:id="" action="ppaction://media"/>
            <a:extLst>
              <a:ext uri="{FF2B5EF4-FFF2-40B4-BE49-F238E27FC236}">
                <a16:creationId xmlns:a16="http://schemas.microsoft.com/office/drawing/2014/main" id="{0CE1BDCB-7C20-4465-8E78-99940B84FF8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956034315"/>
      </p:ext>
    </p:extLst>
  </p:cSld>
  <p:clrMapOvr>
    <a:masterClrMapping/>
  </p:clrMapOvr>
  <mc:AlternateContent xmlns:mc="http://schemas.openxmlformats.org/markup-compatibility/2006" xmlns:p14="http://schemas.microsoft.com/office/powerpoint/2010/main">
    <mc:Choice Requires="p14">
      <p:transition spd="slow" p14:dur="2000" advTm="26200"/>
    </mc:Choice>
    <mc:Fallback xmlns="">
      <p:transition spd="slow" advTm="26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Backward divided difference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Now we have an alternate formula:</a:t>
            </a:r>
            <a:endParaRPr lang="en-US" i="1" baseline="-25000"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latin typeface="Times New Roman" panose="02020603050405020304" pitchFamily="18" charset="0"/>
              </a:rPr>
              <a:t>Note that this is also equal to</a:t>
            </a: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latin typeface="Times New Roman" panose="02020603050405020304" pitchFamily="18" charset="0"/>
              </a:rPr>
              <a:t>Question: What is the error?</a:t>
            </a:r>
          </a:p>
          <a:p>
            <a:pPr lvl="1"/>
            <a:endParaRPr lang="en-US" dirty="0">
              <a:latin typeface="Times New Roman" panose="02020603050405020304" pitchFamily="18" charset="0"/>
            </a:endParaRPr>
          </a:p>
          <a:p>
            <a:pPr lvl="1"/>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36</a:t>
            </a:fld>
            <a:endParaRPr lang="en-CA"/>
          </a:p>
        </p:txBody>
      </p:sp>
      <p:graphicFrame>
        <p:nvGraphicFramePr>
          <p:cNvPr id="59" name="Object 58">
            <a:extLst>
              <a:ext uri="{FF2B5EF4-FFF2-40B4-BE49-F238E27FC236}">
                <a16:creationId xmlns:a16="http://schemas.microsoft.com/office/drawing/2014/main" id="{42F5B6CF-4F4D-4CEB-BCCA-BBE9B9F64001}"/>
              </a:ext>
            </a:extLst>
          </p:cNvPr>
          <p:cNvGraphicFramePr>
            <a:graphicFrameLocks noChangeAspect="1"/>
          </p:cNvGraphicFramePr>
          <p:nvPr>
            <p:extLst>
              <p:ext uri="{D42A27DB-BD31-4B8C-83A1-F6EECF244321}">
                <p14:modId xmlns:p14="http://schemas.microsoft.com/office/powerpoint/2010/main" val="4025233871"/>
              </p:ext>
            </p:extLst>
          </p:nvPr>
        </p:nvGraphicFramePr>
        <p:xfrm>
          <a:off x="3622675" y="2108200"/>
          <a:ext cx="2557463" cy="676275"/>
        </p:xfrm>
        <a:graphic>
          <a:graphicData uri="http://schemas.openxmlformats.org/presentationml/2006/ole">
            <mc:AlternateContent xmlns:mc="http://schemas.openxmlformats.org/markup-compatibility/2006">
              <mc:Choice xmlns:v="urn:schemas-microsoft-com:vml" Requires="v">
                <p:oleObj spid="_x0000_s29698" name="Equation" r:id="rId6" imgW="1587240" imgH="419040" progId="Equation.DSMT4">
                  <p:embed/>
                </p:oleObj>
              </mc:Choice>
              <mc:Fallback>
                <p:oleObj name="Equation" r:id="rId6" imgW="1587240" imgH="419040" progId="Equation.DSMT4">
                  <p:embed/>
                  <p:pic>
                    <p:nvPicPr>
                      <p:cNvPr id="59" name="Object 58">
                        <a:extLst>
                          <a:ext uri="{FF2B5EF4-FFF2-40B4-BE49-F238E27FC236}">
                            <a16:creationId xmlns:a16="http://schemas.microsoft.com/office/drawing/2014/main" id="{42F5B6CF-4F4D-4CEB-BCCA-BBE9B9F64001}"/>
                          </a:ext>
                        </a:extLst>
                      </p:cNvPr>
                      <p:cNvPicPr/>
                      <p:nvPr/>
                    </p:nvPicPr>
                    <p:blipFill>
                      <a:blip r:embed="rId7"/>
                      <a:stretch>
                        <a:fillRect/>
                      </a:stretch>
                    </p:blipFill>
                    <p:spPr>
                      <a:xfrm>
                        <a:off x="3622675" y="2108200"/>
                        <a:ext cx="2557463" cy="676275"/>
                      </a:xfrm>
                      <a:prstGeom prst="rect">
                        <a:avLst/>
                      </a:prstGeom>
                    </p:spPr>
                  </p:pic>
                </p:oleObj>
              </mc:Fallback>
            </mc:AlternateContent>
          </a:graphicData>
        </a:graphic>
      </p:graphicFrame>
      <p:graphicFrame>
        <p:nvGraphicFramePr>
          <p:cNvPr id="60" name="Object 59">
            <a:extLst>
              <a:ext uri="{FF2B5EF4-FFF2-40B4-BE49-F238E27FC236}">
                <a16:creationId xmlns:a16="http://schemas.microsoft.com/office/drawing/2014/main" id="{9D077405-4697-4222-81BD-DA3D3F117B80}"/>
              </a:ext>
            </a:extLst>
          </p:cNvPr>
          <p:cNvGraphicFramePr>
            <a:graphicFrameLocks noChangeAspect="1"/>
          </p:cNvGraphicFramePr>
          <p:nvPr>
            <p:extLst>
              <p:ext uri="{D42A27DB-BD31-4B8C-83A1-F6EECF244321}">
                <p14:modId xmlns:p14="http://schemas.microsoft.com/office/powerpoint/2010/main" val="2720249625"/>
              </p:ext>
            </p:extLst>
          </p:nvPr>
        </p:nvGraphicFramePr>
        <p:xfrm>
          <a:off x="3365500" y="3236913"/>
          <a:ext cx="3070225" cy="676275"/>
        </p:xfrm>
        <a:graphic>
          <a:graphicData uri="http://schemas.openxmlformats.org/presentationml/2006/ole">
            <mc:AlternateContent xmlns:mc="http://schemas.openxmlformats.org/markup-compatibility/2006">
              <mc:Choice xmlns:v="urn:schemas-microsoft-com:vml" Requires="v">
                <p:oleObj spid="_x0000_s29699" name="Equation" r:id="rId8" imgW="1904760" imgH="419040" progId="Equation.DSMT4">
                  <p:embed/>
                </p:oleObj>
              </mc:Choice>
              <mc:Fallback>
                <p:oleObj name="Equation" r:id="rId8" imgW="1904760" imgH="419040" progId="Equation.DSMT4">
                  <p:embed/>
                  <p:pic>
                    <p:nvPicPr>
                      <p:cNvPr id="60" name="Object 59">
                        <a:extLst>
                          <a:ext uri="{FF2B5EF4-FFF2-40B4-BE49-F238E27FC236}">
                            <a16:creationId xmlns:a16="http://schemas.microsoft.com/office/drawing/2014/main" id="{9D077405-4697-4222-81BD-DA3D3F117B80}"/>
                          </a:ext>
                        </a:extLst>
                      </p:cNvPr>
                      <p:cNvPicPr/>
                      <p:nvPr/>
                    </p:nvPicPr>
                    <p:blipFill>
                      <a:blip r:embed="rId9"/>
                      <a:stretch>
                        <a:fillRect/>
                      </a:stretch>
                    </p:blipFill>
                    <p:spPr>
                      <a:xfrm>
                        <a:off x="3365500" y="3236913"/>
                        <a:ext cx="3070225" cy="676275"/>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DFEF6300-F628-47BB-A733-F657A49B9918}"/>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518274798"/>
      </p:ext>
    </p:extLst>
  </p:cSld>
  <p:clrMapOvr>
    <a:masterClrMapping/>
  </p:clrMapOvr>
  <mc:AlternateContent xmlns:mc="http://schemas.openxmlformats.org/markup-compatibility/2006" xmlns:p14="http://schemas.microsoft.com/office/powerpoint/2010/main">
    <mc:Choice Requires="p14">
      <p:transition spd="slow" p14:dur="2000" advTm="14358"/>
    </mc:Choice>
    <mc:Fallback xmlns="">
      <p:transition spd="slow" advTm="14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Backward divided difference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In this expression, we have </a:t>
            </a:r>
            <a:r>
              <a:rPr lang="en-US" dirty="0">
                <a:latin typeface="Times New Roman" panose="02020603050405020304" pitchFamily="18" charset="0"/>
              </a:rPr>
              <a:t>– </a:t>
            </a:r>
            <a:r>
              <a:rPr lang="en-US" i="1" dirty="0">
                <a:latin typeface="Times New Roman" panose="02020603050405020304" pitchFamily="18" charset="0"/>
              </a:rPr>
              <a:t>h</a:t>
            </a:r>
            <a:r>
              <a:rPr lang="en-US" dirty="0"/>
              <a:t> and </a:t>
            </a:r>
            <a:r>
              <a:rPr lang="en-US" dirty="0">
                <a:latin typeface="Times New Roman" panose="02020603050405020304" pitchFamily="18" charset="0"/>
              </a:rPr>
              <a:t>– 2</a:t>
            </a:r>
            <a:r>
              <a:rPr lang="en-US" i="1" dirty="0">
                <a:latin typeface="Times New Roman" panose="02020603050405020304" pitchFamily="18" charset="0"/>
              </a:rPr>
              <a:t>h</a:t>
            </a:r>
            <a:r>
              <a:rPr lang="en-US" dirty="0"/>
              <a:t>:</a:t>
            </a:r>
            <a:endParaRPr lang="en-US" i="1" baseline="-25000"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latin typeface="Times New Roman" panose="02020603050405020304" pitchFamily="18" charset="0"/>
              </a:rPr>
              <a:t>Let’s write the two Taylor series:</a:t>
            </a:r>
          </a:p>
          <a:p>
            <a:pPr lvl="1"/>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37</a:t>
            </a:fld>
            <a:endParaRPr lang="en-CA"/>
          </a:p>
        </p:txBody>
      </p:sp>
      <p:graphicFrame>
        <p:nvGraphicFramePr>
          <p:cNvPr id="60" name="Object 59">
            <a:extLst>
              <a:ext uri="{FF2B5EF4-FFF2-40B4-BE49-F238E27FC236}">
                <a16:creationId xmlns:a16="http://schemas.microsoft.com/office/drawing/2014/main" id="{9D077405-4697-4222-81BD-DA3D3F117B80}"/>
              </a:ext>
            </a:extLst>
          </p:cNvPr>
          <p:cNvGraphicFramePr>
            <a:graphicFrameLocks noChangeAspect="1"/>
          </p:cNvGraphicFramePr>
          <p:nvPr>
            <p:extLst>
              <p:ext uri="{D42A27DB-BD31-4B8C-83A1-F6EECF244321}">
                <p14:modId xmlns:p14="http://schemas.microsoft.com/office/powerpoint/2010/main" val="1779243899"/>
              </p:ext>
            </p:extLst>
          </p:nvPr>
        </p:nvGraphicFramePr>
        <p:xfrm>
          <a:off x="3365500" y="2135188"/>
          <a:ext cx="3070225" cy="676275"/>
        </p:xfrm>
        <a:graphic>
          <a:graphicData uri="http://schemas.openxmlformats.org/presentationml/2006/ole">
            <mc:AlternateContent xmlns:mc="http://schemas.openxmlformats.org/markup-compatibility/2006">
              <mc:Choice xmlns:v="urn:schemas-microsoft-com:vml" Requires="v">
                <p:oleObj spid="_x0000_s30722" name="Equation" r:id="rId6" imgW="1904760" imgH="419040" progId="Equation.DSMT4">
                  <p:embed/>
                </p:oleObj>
              </mc:Choice>
              <mc:Fallback>
                <p:oleObj name="Equation" r:id="rId6" imgW="1904760" imgH="419040" progId="Equation.DSMT4">
                  <p:embed/>
                  <p:pic>
                    <p:nvPicPr>
                      <p:cNvPr id="60" name="Object 59">
                        <a:extLst>
                          <a:ext uri="{FF2B5EF4-FFF2-40B4-BE49-F238E27FC236}">
                            <a16:creationId xmlns:a16="http://schemas.microsoft.com/office/drawing/2014/main" id="{9D077405-4697-4222-81BD-DA3D3F117B80}"/>
                          </a:ext>
                        </a:extLst>
                      </p:cNvPr>
                      <p:cNvPicPr/>
                      <p:nvPr/>
                    </p:nvPicPr>
                    <p:blipFill>
                      <a:blip r:embed="rId7"/>
                      <a:stretch>
                        <a:fillRect/>
                      </a:stretch>
                    </p:blipFill>
                    <p:spPr>
                      <a:xfrm>
                        <a:off x="3365500" y="2135188"/>
                        <a:ext cx="3070225" cy="676275"/>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7A70976C-C1B1-40E5-A5E6-A21D5FB57DFB}"/>
              </a:ext>
            </a:extLst>
          </p:cNvPr>
          <p:cNvGraphicFramePr>
            <a:graphicFrameLocks noChangeAspect="1"/>
          </p:cNvGraphicFramePr>
          <p:nvPr>
            <p:extLst>
              <p:ext uri="{D42A27DB-BD31-4B8C-83A1-F6EECF244321}">
                <p14:modId xmlns:p14="http://schemas.microsoft.com/office/powerpoint/2010/main" val="895748277"/>
              </p:ext>
            </p:extLst>
          </p:nvPr>
        </p:nvGraphicFramePr>
        <p:xfrm>
          <a:off x="369888" y="4389438"/>
          <a:ext cx="8289925" cy="693737"/>
        </p:xfrm>
        <a:graphic>
          <a:graphicData uri="http://schemas.openxmlformats.org/presentationml/2006/ole">
            <mc:AlternateContent xmlns:mc="http://schemas.openxmlformats.org/markup-compatibility/2006">
              <mc:Choice xmlns:v="urn:schemas-microsoft-com:vml" Requires="v">
                <p:oleObj spid="_x0000_s30723" name="Equation" r:id="rId8" imgW="4673520" imgH="393480" progId="Equation.DSMT4">
                  <p:embed/>
                </p:oleObj>
              </mc:Choice>
              <mc:Fallback>
                <p:oleObj name="Equation" r:id="rId8" imgW="4673520" imgH="393480" progId="Equation.DSMT4">
                  <p:embed/>
                  <p:pic>
                    <p:nvPicPr>
                      <p:cNvPr id="32" name="Object 31">
                        <a:extLst>
                          <a:ext uri="{FF2B5EF4-FFF2-40B4-BE49-F238E27FC236}">
                            <a16:creationId xmlns:a16="http://schemas.microsoft.com/office/drawing/2014/main" id="{7A70976C-C1B1-40E5-A5E6-A21D5FB57DFB}"/>
                          </a:ext>
                        </a:extLst>
                      </p:cNvPr>
                      <p:cNvPicPr/>
                      <p:nvPr/>
                    </p:nvPicPr>
                    <p:blipFill>
                      <a:blip r:embed="rId9"/>
                      <a:stretch>
                        <a:fillRect/>
                      </a:stretch>
                    </p:blipFill>
                    <p:spPr>
                      <a:xfrm>
                        <a:off x="369888" y="4389438"/>
                        <a:ext cx="8289925" cy="693737"/>
                      </a:xfrm>
                      <a:prstGeom prst="rect">
                        <a:avLst/>
                      </a:prstGeom>
                    </p:spPr>
                  </p:pic>
                </p:oleObj>
              </mc:Fallback>
            </mc:AlternateContent>
          </a:graphicData>
        </a:graphic>
      </p:graphicFrame>
      <p:graphicFrame>
        <p:nvGraphicFramePr>
          <p:cNvPr id="52" name="Object 51">
            <a:extLst>
              <a:ext uri="{FF2B5EF4-FFF2-40B4-BE49-F238E27FC236}">
                <a16:creationId xmlns:a16="http://schemas.microsoft.com/office/drawing/2014/main" id="{4CDECB5C-3ACE-43E3-AA38-414512B89FF3}"/>
              </a:ext>
            </a:extLst>
          </p:cNvPr>
          <p:cNvGraphicFramePr>
            <a:graphicFrameLocks noChangeAspect="1"/>
          </p:cNvGraphicFramePr>
          <p:nvPr>
            <p:extLst>
              <p:ext uri="{D42A27DB-BD31-4B8C-83A1-F6EECF244321}">
                <p14:modId xmlns:p14="http://schemas.microsoft.com/office/powerpoint/2010/main" val="3254259994"/>
              </p:ext>
            </p:extLst>
          </p:nvPr>
        </p:nvGraphicFramePr>
        <p:xfrm>
          <a:off x="3006725" y="5780088"/>
          <a:ext cx="4616450" cy="493712"/>
        </p:xfrm>
        <a:graphic>
          <a:graphicData uri="http://schemas.openxmlformats.org/presentationml/2006/ole">
            <mc:AlternateContent xmlns:mc="http://schemas.openxmlformats.org/markup-compatibility/2006">
              <mc:Choice xmlns:v="urn:schemas-microsoft-com:vml" Requires="v">
                <p:oleObj spid="_x0000_s30724" name="Equation" r:id="rId10" imgW="2603160" imgH="279360" progId="Equation.DSMT4">
                  <p:embed/>
                </p:oleObj>
              </mc:Choice>
              <mc:Fallback>
                <p:oleObj name="Equation" r:id="rId10" imgW="2603160" imgH="279360" progId="Equation.DSMT4">
                  <p:embed/>
                  <p:pic>
                    <p:nvPicPr>
                      <p:cNvPr id="52" name="Object 51">
                        <a:extLst>
                          <a:ext uri="{FF2B5EF4-FFF2-40B4-BE49-F238E27FC236}">
                            <a16:creationId xmlns:a16="http://schemas.microsoft.com/office/drawing/2014/main" id="{4CDECB5C-3ACE-43E3-AA38-414512B89FF3}"/>
                          </a:ext>
                        </a:extLst>
                      </p:cNvPr>
                      <p:cNvPicPr/>
                      <p:nvPr/>
                    </p:nvPicPr>
                    <p:blipFill>
                      <a:blip r:embed="rId11"/>
                      <a:stretch>
                        <a:fillRect/>
                      </a:stretch>
                    </p:blipFill>
                    <p:spPr>
                      <a:xfrm>
                        <a:off x="3006725" y="5780088"/>
                        <a:ext cx="4616450" cy="493712"/>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8C122F81-BD7E-4A61-A661-7D39209664E1}"/>
              </a:ext>
            </a:extLst>
          </p:cNvPr>
          <p:cNvGraphicFramePr>
            <a:graphicFrameLocks noChangeAspect="1"/>
          </p:cNvGraphicFramePr>
          <p:nvPr>
            <p:extLst>
              <p:ext uri="{D42A27DB-BD31-4B8C-83A1-F6EECF244321}">
                <p14:modId xmlns:p14="http://schemas.microsoft.com/office/powerpoint/2010/main" val="1407375609"/>
              </p:ext>
            </p:extLst>
          </p:nvPr>
        </p:nvGraphicFramePr>
        <p:xfrm>
          <a:off x="571500" y="3125788"/>
          <a:ext cx="6262688" cy="695325"/>
        </p:xfrm>
        <a:graphic>
          <a:graphicData uri="http://schemas.openxmlformats.org/presentationml/2006/ole">
            <mc:AlternateContent xmlns:mc="http://schemas.openxmlformats.org/markup-compatibility/2006">
              <mc:Choice xmlns:v="urn:schemas-microsoft-com:vml" Requires="v">
                <p:oleObj spid="_x0000_s30725" name="Equation" r:id="rId12" imgW="3530520" imgH="393480" progId="Equation.DSMT4">
                  <p:embed/>
                </p:oleObj>
              </mc:Choice>
              <mc:Fallback>
                <p:oleObj name="Equation" r:id="rId12" imgW="3530520" imgH="393480" progId="Equation.DSMT4">
                  <p:embed/>
                  <p:pic>
                    <p:nvPicPr>
                      <p:cNvPr id="29" name="Object 28">
                        <a:extLst>
                          <a:ext uri="{FF2B5EF4-FFF2-40B4-BE49-F238E27FC236}">
                            <a16:creationId xmlns:a16="http://schemas.microsoft.com/office/drawing/2014/main" id="{DE4C0F4C-FF47-4416-A97C-112547F354FA}"/>
                          </a:ext>
                        </a:extLst>
                      </p:cNvPr>
                      <p:cNvPicPr/>
                      <p:nvPr/>
                    </p:nvPicPr>
                    <p:blipFill>
                      <a:blip r:embed="rId13"/>
                      <a:stretch>
                        <a:fillRect/>
                      </a:stretch>
                    </p:blipFill>
                    <p:spPr>
                      <a:xfrm>
                        <a:off x="571500" y="3125788"/>
                        <a:ext cx="6262688" cy="69532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F3AFF375-CEC0-4285-9EF9-46B9DB0E034C}"/>
              </a:ext>
            </a:extLst>
          </p:cNvPr>
          <p:cNvGraphicFramePr>
            <a:graphicFrameLocks noChangeAspect="1"/>
          </p:cNvGraphicFramePr>
          <p:nvPr>
            <p:extLst>
              <p:ext uri="{D42A27DB-BD31-4B8C-83A1-F6EECF244321}">
                <p14:modId xmlns:p14="http://schemas.microsoft.com/office/powerpoint/2010/main" val="750519830"/>
              </p:ext>
            </p:extLst>
          </p:nvPr>
        </p:nvGraphicFramePr>
        <p:xfrm>
          <a:off x="423863" y="3756025"/>
          <a:ext cx="6491287" cy="695325"/>
        </p:xfrm>
        <a:graphic>
          <a:graphicData uri="http://schemas.openxmlformats.org/presentationml/2006/ole">
            <mc:AlternateContent xmlns:mc="http://schemas.openxmlformats.org/markup-compatibility/2006">
              <mc:Choice xmlns:v="urn:schemas-microsoft-com:vml" Requires="v">
                <p:oleObj spid="_x0000_s30726" name="Equation" r:id="rId14" imgW="3657600" imgH="393480" progId="Equation.DSMT4">
                  <p:embed/>
                </p:oleObj>
              </mc:Choice>
              <mc:Fallback>
                <p:oleObj name="Equation" r:id="rId14" imgW="3657600" imgH="393480" progId="Equation.DSMT4">
                  <p:embed/>
                  <p:pic>
                    <p:nvPicPr>
                      <p:cNvPr id="31" name="Object 30">
                        <a:extLst>
                          <a:ext uri="{FF2B5EF4-FFF2-40B4-BE49-F238E27FC236}">
                            <a16:creationId xmlns:a16="http://schemas.microsoft.com/office/drawing/2014/main" id="{85C97627-095D-4793-B0A5-57A3FCEC9341}"/>
                          </a:ext>
                        </a:extLst>
                      </p:cNvPr>
                      <p:cNvPicPr/>
                      <p:nvPr/>
                    </p:nvPicPr>
                    <p:blipFill>
                      <a:blip r:embed="rId15"/>
                      <a:stretch>
                        <a:fillRect/>
                      </a:stretch>
                    </p:blipFill>
                    <p:spPr>
                      <a:xfrm>
                        <a:off x="423863" y="3756025"/>
                        <a:ext cx="6491287" cy="695325"/>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11CBDC29-204F-49DE-8A7A-A82EA42FA75D}"/>
              </a:ext>
            </a:extLst>
          </p:cNvPr>
          <p:cNvGraphicFramePr>
            <a:graphicFrameLocks noChangeAspect="1"/>
          </p:cNvGraphicFramePr>
          <p:nvPr>
            <p:extLst>
              <p:ext uri="{D42A27DB-BD31-4B8C-83A1-F6EECF244321}">
                <p14:modId xmlns:p14="http://schemas.microsoft.com/office/powerpoint/2010/main" val="3562584823"/>
              </p:ext>
            </p:extLst>
          </p:nvPr>
        </p:nvGraphicFramePr>
        <p:xfrm>
          <a:off x="3017182" y="5080423"/>
          <a:ext cx="5630863" cy="762000"/>
        </p:xfrm>
        <a:graphic>
          <a:graphicData uri="http://schemas.openxmlformats.org/presentationml/2006/ole">
            <mc:AlternateContent xmlns:mc="http://schemas.openxmlformats.org/markup-compatibility/2006">
              <mc:Choice xmlns:v="urn:schemas-microsoft-com:vml" Requires="v">
                <p:oleObj spid="_x0000_s30727" name="Equation" r:id="rId16" imgW="3174840" imgH="431640" progId="Equation.DSMT4">
                  <p:embed/>
                </p:oleObj>
              </mc:Choice>
              <mc:Fallback>
                <p:oleObj name="Equation" r:id="rId16" imgW="3174840" imgH="431640" progId="Equation.DSMT4">
                  <p:embed/>
                  <p:pic>
                    <p:nvPicPr>
                      <p:cNvPr id="32" name="Object 31">
                        <a:extLst>
                          <a:ext uri="{FF2B5EF4-FFF2-40B4-BE49-F238E27FC236}">
                            <a16:creationId xmlns:a16="http://schemas.microsoft.com/office/drawing/2014/main" id="{7A70976C-C1B1-40E5-A5E6-A21D5FB57DFB}"/>
                          </a:ext>
                        </a:extLst>
                      </p:cNvPr>
                      <p:cNvPicPr/>
                      <p:nvPr/>
                    </p:nvPicPr>
                    <p:blipFill>
                      <a:blip r:embed="rId17"/>
                      <a:stretch>
                        <a:fillRect/>
                      </a:stretch>
                    </p:blipFill>
                    <p:spPr>
                      <a:xfrm>
                        <a:off x="3017182" y="5080423"/>
                        <a:ext cx="5630863" cy="762000"/>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CB403284-1959-4052-8D6B-F1EE5380BDCA}"/>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631797846"/>
      </p:ext>
    </p:extLst>
  </p:cSld>
  <p:clrMapOvr>
    <a:masterClrMapping/>
  </p:clrMapOvr>
  <mc:AlternateContent xmlns:mc="http://schemas.openxmlformats.org/markup-compatibility/2006" xmlns:p14="http://schemas.microsoft.com/office/powerpoint/2010/main">
    <mc:Choice Requires="p14">
      <p:transition spd="slow" p14:dur="2000" advTm="119955"/>
    </mc:Choice>
    <mc:Fallback xmlns="">
      <p:transition spd="slow" advTm="119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Backward divided difference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Thus, we isolate the derivate to get:</a:t>
            </a:r>
          </a:p>
          <a:p>
            <a:endParaRPr lang="en-US" dirty="0"/>
          </a:p>
          <a:p>
            <a:endParaRPr lang="en-US" dirty="0"/>
          </a:p>
          <a:p>
            <a:endParaRPr lang="en-US" dirty="0"/>
          </a:p>
          <a:p>
            <a:endParaRPr lang="en-US" dirty="0"/>
          </a:p>
          <a:p>
            <a:pPr lvl="1"/>
            <a:r>
              <a:rPr lang="en-US" dirty="0"/>
              <a:t>This formula only </a:t>
            </a:r>
            <a:r>
              <a:rPr lang="en-US" dirty="0">
                <a:latin typeface="Times New Roman" panose="02020603050405020304" pitchFamily="18" charset="0"/>
              </a:rPr>
              <a:t>O(</a:t>
            </a:r>
            <a:r>
              <a:rPr lang="en-US" i="1" dirty="0">
                <a:latin typeface="Times New Roman" panose="02020603050405020304" pitchFamily="18" charset="0"/>
              </a:rPr>
              <a:t>h</a:t>
            </a:r>
            <a:r>
              <a:rPr lang="en-US" dirty="0">
                <a:latin typeface="Times New Roman" panose="02020603050405020304" pitchFamily="18" charset="0"/>
              </a:rPr>
              <a:t>)</a:t>
            </a:r>
            <a:endParaRPr lang="en-US" baseline="-25000"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38</a:t>
            </a:fld>
            <a:endParaRPr lang="en-CA"/>
          </a:p>
        </p:txBody>
      </p:sp>
      <p:graphicFrame>
        <p:nvGraphicFramePr>
          <p:cNvPr id="32" name="Object 31">
            <a:extLst>
              <a:ext uri="{FF2B5EF4-FFF2-40B4-BE49-F238E27FC236}">
                <a16:creationId xmlns:a16="http://schemas.microsoft.com/office/drawing/2014/main" id="{7A70976C-C1B1-40E5-A5E6-A21D5FB57DFB}"/>
              </a:ext>
            </a:extLst>
          </p:cNvPr>
          <p:cNvGraphicFramePr>
            <a:graphicFrameLocks noChangeAspect="1"/>
          </p:cNvGraphicFramePr>
          <p:nvPr>
            <p:extLst>
              <p:ext uri="{D42A27DB-BD31-4B8C-83A1-F6EECF244321}">
                <p14:modId xmlns:p14="http://schemas.microsoft.com/office/powerpoint/2010/main" val="132274082"/>
              </p:ext>
            </p:extLst>
          </p:nvPr>
        </p:nvGraphicFramePr>
        <p:xfrm>
          <a:off x="282575" y="2225675"/>
          <a:ext cx="7277100" cy="492125"/>
        </p:xfrm>
        <a:graphic>
          <a:graphicData uri="http://schemas.openxmlformats.org/presentationml/2006/ole">
            <mc:AlternateContent xmlns:mc="http://schemas.openxmlformats.org/markup-compatibility/2006">
              <mc:Choice xmlns:v="urn:schemas-microsoft-com:vml" Requires="v">
                <p:oleObj spid="_x0000_s31746" name="Equation" r:id="rId6" imgW="4101840" imgH="279360" progId="Equation.DSMT4">
                  <p:embed/>
                </p:oleObj>
              </mc:Choice>
              <mc:Fallback>
                <p:oleObj name="Equation" r:id="rId6" imgW="4101840" imgH="279360" progId="Equation.DSMT4">
                  <p:embed/>
                  <p:pic>
                    <p:nvPicPr>
                      <p:cNvPr id="32" name="Object 31">
                        <a:extLst>
                          <a:ext uri="{FF2B5EF4-FFF2-40B4-BE49-F238E27FC236}">
                            <a16:creationId xmlns:a16="http://schemas.microsoft.com/office/drawing/2014/main" id="{7A70976C-C1B1-40E5-A5E6-A21D5FB57DFB}"/>
                          </a:ext>
                        </a:extLst>
                      </p:cNvPr>
                      <p:cNvPicPr/>
                      <p:nvPr/>
                    </p:nvPicPr>
                    <p:blipFill>
                      <a:blip r:embed="rId7"/>
                      <a:stretch>
                        <a:fillRect/>
                      </a:stretch>
                    </p:blipFill>
                    <p:spPr>
                      <a:xfrm>
                        <a:off x="282575" y="2225675"/>
                        <a:ext cx="7277100" cy="49212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184C9807-0C56-403A-ADCE-2B8EDF5E52B2}"/>
              </a:ext>
            </a:extLst>
          </p:cNvPr>
          <p:cNvGraphicFramePr>
            <a:graphicFrameLocks noChangeAspect="1"/>
          </p:cNvGraphicFramePr>
          <p:nvPr>
            <p:extLst>
              <p:ext uri="{D42A27DB-BD31-4B8C-83A1-F6EECF244321}">
                <p14:modId xmlns:p14="http://schemas.microsoft.com/office/powerpoint/2010/main" val="2296177607"/>
              </p:ext>
            </p:extLst>
          </p:nvPr>
        </p:nvGraphicFramePr>
        <p:xfrm>
          <a:off x="1352550" y="2855913"/>
          <a:ext cx="6623050" cy="741362"/>
        </p:xfrm>
        <a:graphic>
          <a:graphicData uri="http://schemas.openxmlformats.org/presentationml/2006/ole">
            <mc:AlternateContent xmlns:mc="http://schemas.openxmlformats.org/markup-compatibility/2006">
              <mc:Choice xmlns:v="urn:schemas-microsoft-com:vml" Requires="v">
                <p:oleObj spid="_x0000_s31747" name="Equation" r:id="rId8" imgW="3733560" imgH="419040" progId="Equation.DSMT4">
                  <p:embed/>
                </p:oleObj>
              </mc:Choice>
              <mc:Fallback>
                <p:oleObj name="Equation" r:id="rId8" imgW="3733560" imgH="419040" progId="Equation.DSMT4">
                  <p:embed/>
                  <p:pic>
                    <p:nvPicPr>
                      <p:cNvPr id="14" name="Object 13">
                        <a:extLst>
                          <a:ext uri="{FF2B5EF4-FFF2-40B4-BE49-F238E27FC236}">
                            <a16:creationId xmlns:a16="http://schemas.microsoft.com/office/drawing/2014/main" id="{184C9807-0C56-403A-ADCE-2B8EDF5E52B2}"/>
                          </a:ext>
                        </a:extLst>
                      </p:cNvPr>
                      <p:cNvPicPr/>
                      <p:nvPr/>
                    </p:nvPicPr>
                    <p:blipFill>
                      <a:blip r:embed="rId9"/>
                      <a:stretch>
                        <a:fillRect/>
                      </a:stretch>
                    </p:blipFill>
                    <p:spPr>
                      <a:xfrm>
                        <a:off x="1352550" y="2855913"/>
                        <a:ext cx="6623050" cy="741362"/>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F21FBDB1-8B3E-45C4-9061-FF5E34BF70D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975568702"/>
      </p:ext>
    </p:extLst>
  </p:cSld>
  <p:clrMapOvr>
    <a:masterClrMapping/>
  </p:clrMapOvr>
  <mc:AlternateContent xmlns:mc="http://schemas.openxmlformats.org/markup-compatibility/2006" xmlns:p14="http://schemas.microsoft.com/office/powerpoint/2010/main">
    <mc:Choice Requires="p14">
      <p:transition spd="slow" p14:dur="2000" advTm="50393"/>
    </mc:Choice>
    <mc:Fallback xmlns="">
      <p:transition spd="slow" advTm="50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1D37-4CE9-417C-AB8C-EF0C158CDCEB}"/>
              </a:ext>
            </a:extLst>
          </p:cNvPr>
          <p:cNvSpPr>
            <a:spLocks noGrp="1"/>
          </p:cNvSpPr>
          <p:nvPr>
            <p:ph type="title"/>
          </p:nvPr>
        </p:nvSpPr>
        <p:spPr/>
        <p:txBody>
          <a:bodyPr/>
          <a:lstStyle/>
          <a:p>
            <a:r>
              <a:rPr lang="en-US" dirty="0"/>
              <a:t>Backward divided difference</a:t>
            </a:r>
          </a:p>
        </p:txBody>
      </p:sp>
      <p:sp>
        <p:nvSpPr>
          <p:cNvPr id="3" name="Content Placeholder 2">
            <a:extLst>
              <a:ext uri="{FF2B5EF4-FFF2-40B4-BE49-F238E27FC236}">
                <a16:creationId xmlns:a16="http://schemas.microsoft.com/office/drawing/2014/main" id="{40243D9B-2C11-45CA-AE3B-8FCD8A403FE7}"/>
              </a:ext>
            </a:extLst>
          </p:cNvPr>
          <p:cNvSpPr>
            <a:spLocks noGrp="1"/>
          </p:cNvSpPr>
          <p:nvPr>
            <p:ph idx="1"/>
          </p:nvPr>
        </p:nvSpPr>
        <p:spPr/>
        <p:txBody>
          <a:bodyPr/>
          <a:lstStyle/>
          <a:p>
            <a:r>
              <a:rPr lang="en-US" dirty="0"/>
              <a:t>Let’s approximate the second derivative of </a:t>
            </a:r>
            <a:r>
              <a:rPr lang="en-US" dirty="0">
                <a:latin typeface="Times New Roman" panose="02020603050405020304" pitchFamily="18" charset="0"/>
              </a:rPr>
              <a:t>sin(</a:t>
            </a:r>
            <a:r>
              <a:rPr lang="en-US" i="1" dirty="0">
                <a:latin typeface="Times New Roman" panose="02020603050405020304" pitchFamily="18" charset="0"/>
              </a:rPr>
              <a:t>x</a:t>
            </a:r>
            <a:r>
              <a:rPr lang="en-US" dirty="0">
                <a:latin typeface="Times New Roman" panose="02020603050405020304" pitchFamily="18" charset="0"/>
              </a:rPr>
              <a:t>)</a:t>
            </a:r>
            <a:r>
              <a:rPr lang="en-US" dirty="0"/>
              <a:t> at </a:t>
            </a:r>
            <a:r>
              <a:rPr lang="en-US" i="1" dirty="0">
                <a:latin typeface="Times New Roman" panose="02020603050405020304" pitchFamily="18" charset="0"/>
              </a:rPr>
              <a:t>x</a:t>
            </a:r>
            <a:r>
              <a:rPr lang="en-US" dirty="0">
                <a:latin typeface="Times New Roman" panose="02020603050405020304" pitchFamily="18" charset="0"/>
              </a:rPr>
              <a:t> = 1</a:t>
            </a:r>
          </a:p>
        </p:txBody>
      </p:sp>
      <p:sp>
        <p:nvSpPr>
          <p:cNvPr id="4" name="Footer Placeholder 3">
            <a:extLst>
              <a:ext uri="{FF2B5EF4-FFF2-40B4-BE49-F238E27FC236}">
                <a16:creationId xmlns:a16="http://schemas.microsoft.com/office/drawing/2014/main" id="{DF4DB1FC-0D5A-481E-81EA-4713A6FA66E9}"/>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406718CF-CD2F-4000-935B-0698128DC313}"/>
              </a:ext>
            </a:extLst>
          </p:cNvPr>
          <p:cNvSpPr>
            <a:spLocks noGrp="1"/>
          </p:cNvSpPr>
          <p:nvPr>
            <p:ph type="sldNum" sz="quarter" idx="12"/>
          </p:nvPr>
        </p:nvSpPr>
        <p:spPr/>
        <p:txBody>
          <a:bodyPr/>
          <a:lstStyle/>
          <a:p>
            <a:fld id="{42EF6DC8-DA9C-4533-8A40-BB00A2545AF8}" type="slidenum">
              <a:rPr lang="en-CA" smtClean="0"/>
              <a:pPr/>
              <a:t>39</a:t>
            </a:fld>
            <a:endParaRPr lang="en-CA"/>
          </a:p>
        </p:txBody>
      </p:sp>
      <p:sp>
        <p:nvSpPr>
          <p:cNvPr id="8" name="TextBox 7">
            <a:extLst>
              <a:ext uri="{FF2B5EF4-FFF2-40B4-BE49-F238E27FC236}">
                <a16:creationId xmlns:a16="http://schemas.microsoft.com/office/drawing/2014/main" id="{A602A5D5-5660-48B7-9749-213591283DC4}"/>
              </a:ext>
            </a:extLst>
          </p:cNvPr>
          <p:cNvSpPr txBox="1"/>
          <p:nvPr/>
        </p:nvSpPr>
        <p:spPr>
          <a:xfrm>
            <a:off x="339619" y="2666050"/>
            <a:ext cx="7956960" cy="2862322"/>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    1   0.5                    </a:t>
            </a:r>
            <a:r>
              <a:rPr lang="en-US" dirty="0">
                <a:solidFill>
                  <a:prstClr val="white"/>
                </a:solidFill>
                <a:latin typeface="Times New Roman" panose="02020603050405020304" pitchFamily="18" charset="0"/>
                <a:cs typeface="Times New Roman" panose="02020603050405020304" pitchFamily="18" charset="0"/>
              </a:rPr>
              <a:t>–0</a:t>
            </a:r>
            <a:r>
              <a:rPr lang="en-US" dirty="0">
                <a:solidFill>
                  <a:schemeClr val="bg1"/>
                </a:solidFill>
                <a:latin typeface="Times New Roman" panose="02020603050405020304" pitchFamily="18" charset="0"/>
                <a:cs typeface="Times New Roman" panose="02020603050405020304" pitchFamily="18" charset="0"/>
              </a:rPr>
              <a:t>.469520369602038       </a:t>
            </a:r>
            <a:r>
              <a:rPr lang="en-US" dirty="0">
                <a:solidFill>
                  <a:prstClr val="white"/>
                </a:solidFill>
                <a:latin typeface="Times New Roman" panose="02020603050405020304" pitchFamily="18" charset="0"/>
                <a:cs typeface="Times New Roman" panose="02020603050405020304" pitchFamily="18" charset="0"/>
              </a:rPr>
              <a:t>–0</a:t>
            </a:r>
            <a:r>
              <a:rPr lang="en-US" dirty="0">
                <a:solidFill>
                  <a:schemeClr val="bg1"/>
                </a:solidFill>
                <a:latin typeface="Times New Roman" panose="02020603050405020304" pitchFamily="18" charset="0"/>
                <a:cs typeface="Times New Roman" panose="02020603050405020304" pitchFamily="18" charset="0"/>
              </a:rPr>
              <a:t>.3720          </a:t>
            </a:r>
            <a:r>
              <a:rPr lang="en-US" dirty="0">
                <a:solidFill>
                  <a:prstClr val="white"/>
                </a:solidFill>
                <a:latin typeface="Times New Roman" panose="02020603050405020304" pitchFamily="18" charset="0"/>
                <a:cs typeface="Times New Roman" panose="02020603050405020304" pitchFamily="18" charset="0"/>
              </a:rPr>
              <a:t>–0</a:t>
            </a:r>
            <a:r>
              <a:rPr lang="en-US" dirty="0">
                <a:solidFill>
                  <a:schemeClr val="bg1"/>
                </a:solidFill>
                <a:latin typeface="Times New Roman" panose="02020603050405020304" pitchFamily="18" charset="0"/>
                <a:cs typeface="Times New Roman" panose="02020603050405020304" pitchFamily="18" charset="0"/>
              </a:rPr>
              <a:t>.2701</a:t>
            </a:r>
          </a:p>
          <a:p>
            <a:r>
              <a:rPr lang="en-US" dirty="0">
                <a:solidFill>
                  <a:schemeClr val="bg1"/>
                </a:solidFill>
                <a:latin typeface="Times New Roman" panose="02020603050405020304" pitchFamily="18" charset="0"/>
                <a:cs typeface="Times New Roman" panose="02020603050405020304" pitchFamily="18" charset="0"/>
              </a:rPr>
              <a:t>    2   0.25                  </a:t>
            </a:r>
            <a:r>
              <a:rPr lang="en-US" dirty="0">
                <a:solidFill>
                  <a:prstClr val="white"/>
                </a:solidFill>
                <a:latin typeface="Times New Roman" panose="02020603050405020304" pitchFamily="18" charset="0"/>
                <a:cs typeface="Times New Roman" panose="02020603050405020304" pitchFamily="18" charset="0"/>
              </a:rPr>
              <a:t>–0</a:t>
            </a:r>
            <a:r>
              <a:rPr lang="en-US" dirty="0">
                <a:solidFill>
                  <a:schemeClr val="bg1"/>
                </a:solidFill>
                <a:latin typeface="Times New Roman" panose="02020603050405020304" pitchFamily="18" charset="0"/>
                <a:cs typeface="Times New Roman" panose="02020603050405020304" pitchFamily="18" charset="0"/>
              </a:rPr>
              <a:t>.678095946153100       </a:t>
            </a:r>
            <a:r>
              <a:rPr lang="en-US" dirty="0">
                <a:solidFill>
                  <a:prstClr val="white"/>
                </a:solidFill>
                <a:latin typeface="Times New Roman" panose="02020603050405020304" pitchFamily="18" charset="0"/>
                <a:cs typeface="Times New Roman" panose="02020603050405020304" pitchFamily="18" charset="0"/>
              </a:rPr>
              <a:t>–0</a:t>
            </a:r>
            <a:r>
              <a:rPr lang="en-US" dirty="0">
                <a:solidFill>
                  <a:schemeClr val="bg1"/>
                </a:solidFill>
                <a:latin typeface="Times New Roman" panose="02020603050405020304" pitchFamily="18" charset="0"/>
                <a:cs typeface="Times New Roman" panose="02020603050405020304" pitchFamily="18" charset="0"/>
              </a:rPr>
              <a:t>.1634          </a:t>
            </a:r>
            <a:r>
              <a:rPr lang="en-US" dirty="0">
                <a:solidFill>
                  <a:prstClr val="white"/>
                </a:solidFill>
                <a:latin typeface="Times New Roman" panose="02020603050405020304" pitchFamily="18" charset="0"/>
                <a:cs typeface="Times New Roman" panose="02020603050405020304" pitchFamily="18" charset="0"/>
              </a:rPr>
              <a:t>–0</a:t>
            </a:r>
            <a:r>
              <a:rPr lang="en-US" dirty="0">
                <a:solidFill>
                  <a:schemeClr val="bg1"/>
                </a:solidFill>
                <a:latin typeface="Times New Roman" panose="02020603050405020304" pitchFamily="18" charset="0"/>
                <a:cs typeface="Times New Roman" panose="02020603050405020304" pitchFamily="18" charset="0"/>
              </a:rPr>
              <a:t>.1351</a:t>
            </a:r>
          </a:p>
          <a:p>
            <a:r>
              <a:rPr lang="en-US" dirty="0">
                <a:solidFill>
                  <a:schemeClr val="bg1"/>
                </a:solidFill>
                <a:latin typeface="Times New Roman" panose="02020603050405020304" pitchFamily="18" charset="0"/>
                <a:cs typeface="Times New Roman" panose="02020603050405020304" pitchFamily="18" charset="0"/>
              </a:rPr>
              <a:t>    3   0.125                </a:t>
            </a:r>
            <a:r>
              <a:rPr lang="en-US" dirty="0">
                <a:solidFill>
                  <a:prstClr val="white"/>
                </a:solidFill>
                <a:latin typeface="Times New Roman" panose="02020603050405020304" pitchFamily="18" charset="0"/>
                <a:cs typeface="Times New Roman" panose="02020603050405020304" pitchFamily="18" charset="0"/>
              </a:rPr>
              <a:t>–0</a:t>
            </a:r>
            <a:r>
              <a:rPr lang="en-US" dirty="0">
                <a:solidFill>
                  <a:schemeClr val="bg1"/>
                </a:solidFill>
                <a:latin typeface="Times New Roman" panose="02020603050405020304" pitchFamily="18" charset="0"/>
                <a:cs typeface="Times New Roman" panose="02020603050405020304" pitchFamily="18" charset="0"/>
              </a:rPr>
              <a:t>.7665446170127055     </a:t>
            </a:r>
            <a:r>
              <a:rPr lang="en-US" dirty="0">
                <a:solidFill>
                  <a:prstClr val="white"/>
                </a:solidFill>
                <a:latin typeface="Times New Roman" panose="02020603050405020304" pitchFamily="18" charset="0"/>
                <a:cs typeface="Times New Roman" panose="02020603050405020304" pitchFamily="18" charset="0"/>
              </a:rPr>
              <a:t>–0</a:t>
            </a:r>
            <a:r>
              <a:rPr lang="en-US" dirty="0">
                <a:solidFill>
                  <a:schemeClr val="bg1"/>
                </a:solidFill>
                <a:latin typeface="Times New Roman" panose="02020603050405020304" pitchFamily="18" charset="0"/>
                <a:cs typeface="Times New Roman" panose="02020603050405020304" pitchFamily="18" charset="0"/>
              </a:rPr>
              <a:t>.07493        </a:t>
            </a:r>
            <a:r>
              <a:rPr lang="en-US" dirty="0">
                <a:solidFill>
                  <a:prstClr val="white"/>
                </a:solidFill>
                <a:latin typeface="Times New Roman" panose="02020603050405020304" pitchFamily="18" charset="0"/>
                <a:cs typeface="Times New Roman" panose="02020603050405020304" pitchFamily="18" charset="0"/>
              </a:rPr>
              <a:t>–0</a:t>
            </a:r>
            <a:r>
              <a:rPr lang="en-US" dirty="0">
                <a:solidFill>
                  <a:schemeClr val="bg1"/>
                </a:solidFill>
                <a:latin typeface="Times New Roman" panose="02020603050405020304" pitchFamily="18" charset="0"/>
                <a:cs typeface="Times New Roman" panose="02020603050405020304" pitchFamily="18" charset="0"/>
              </a:rPr>
              <a:t>.06754</a:t>
            </a:r>
          </a:p>
          <a:p>
            <a:r>
              <a:rPr lang="en-US" dirty="0">
                <a:solidFill>
                  <a:schemeClr val="bg1"/>
                </a:solidFill>
                <a:latin typeface="Times New Roman" panose="02020603050405020304" pitchFamily="18" charset="0"/>
                <a:cs typeface="Times New Roman" panose="02020603050405020304" pitchFamily="18" charset="0"/>
              </a:rPr>
              <a:t>    4   0.0625              </a:t>
            </a:r>
            <a:r>
              <a:rPr lang="en-US" dirty="0">
                <a:solidFill>
                  <a:prstClr val="white"/>
                </a:solidFill>
                <a:latin typeface="Times New Roman" panose="02020603050405020304" pitchFamily="18" charset="0"/>
                <a:cs typeface="Times New Roman" panose="02020603050405020304" pitchFamily="18" charset="0"/>
              </a:rPr>
              <a:t>–0</a:t>
            </a:r>
            <a:r>
              <a:rPr lang="en-US" dirty="0">
                <a:solidFill>
                  <a:schemeClr val="bg1"/>
                </a:solidFill>
                <a:latin typeface="Times New Roman" panose="02020603050405020304" pitchFamily="18" charset="0"/>
                <a:cs typeface="Times New Roman" panose="02020603050405020304" pitchFamily="18" charset="0"/>
              </a:rPr>
              <a:t>.8058187462303863     </a:t>
            </a:r>
            <a:r>
              <a:rPr lang="en-US" dirty="0">
                <a:solidFill>
                  <a:prstClr val="white"/>
                </a:solidFill>
                <a:latin typeface="Times New Roman" panose="02020603050405020304" pitchFamily="18" charset="0"/>
                <a:cs typeface="Times New Roman" panose="02020603050405020304" pitchFamily="18" charset="0"/>
              </a:rPr>
              <a:t>–0</a:t>
            </a:r>
            <a:r>
              <a:rPr lang="en-US" dirty="0">
                <a:solidFill>
                  <a:schemeClr val="bg1"/>
                </a:solidFill>
                <a:latin typeface="Times New Roman" panose="02020603050405020304" pitchFamily="18" charset="0"/>
                <a:cs typeface="Times New Roman" panose="02020603050405020304" pitchFamily="18" charset="0"/>
              </a:rPr>
              <a:t>.03565        </a:t>
            </a:r>
            <a:r>
              <a:rPr lang="en-US" dirty="0">
                <a:solidFill>
                  <a:prstClr val="white"/>
                </a:solidFill>
                <a:latin typeface="Times New Roman" panose="02020603050405020304" pitchFamily="18" charset="0"/>
                <a:cs typeface="Times New Roman" panose="02020603050405020304" pitchFamily="18" charset="0"/>
              </a:rPr>
              <a:t>–0</a:t>
            </a:r>
            <a:r>
              <a:rPr lang="en-US" dirty="0">
                <a:solidFill>
                  <a:schemeClr val="bg1"/>
                </a:solidFill>
                <a:latin typeface="Times New Roman" panose="02020603050405020304" pitchFamily="18" charset="0"/>
                <a:cs typeface="Times New Roman" panose="02020603050405020304" pitchFamily="18" charset="0"/>
              </a:rPr>
              <a:t>.03377</a:t>
            </a:r>
          </a:p>
          <a:p>
            <a:r>
              <a:rPr lang="en-US" dirty="0">
                <a:solidFill>
                  <a:schemeClr val="bg1"/>
                </a:solidFill>
                <a:latin typeface="Times New Roman" panose="02020603050405020304" pitchFamily="18" charset="0"/>
                <a:cs typeface="Times New Roman" panose="02020603050405020304" pitchFamily="18" charset="0"/>
              </a:rPr>
              <a:t>    5   0.03125            </a:t>
            </a:r>
            <a:r>
              <a:rPr lang="en-US" dirty="0">
                <a:solidFill>
                  <a:prstClr val="white"/>
                </a:solidFill>
                <a:latin typeface="Times New Roman" panose="02020603050405020304" pitchFamily="18" charset="0"/>
                <a:cs typeface="Times New Roman" panose="02020603050405020304" pitchFamily="18" charset="0"/>
              </a:rPr>
              <a:t>–0</a:t>
            </a:r>
            <a:r>
              <a:rPr lang="en-US" dirty="0">
                <a:solidFill>
                  <a:schemeClr val="bg1"/>
                </a:solidFill>
                <a:latin typeface="Times New Roman" panose="02020603050405020304" pitchFamily="18" charset="0"/>
                <a:cs typeface="Times New Roman" panose="02020603050405020304" pitchFamily="18" charset="0"/>
              </a:rPr>
              <a:t>.8241113750362956     </a:t>
            </a:r>
            <a:r>
              <a:rPr lang="en-US" dirty="0">
                <a:solidFill>
                  <a:prstClr val="white"/>
                </a:solidFill>
                <a:latin typeface="Times New Roman" panose="02020603050405020304" pitchFamily="18" charset="0"/>
                <a:cs typeface="Times New Roman" panose="02020603050405020304" pitchFamily="18" charset="0"/>
              </a:rPr>
              <a:t>–0</a:t>
            </a:r>
            <a:r>
              <a:rPr lang="en-US" dirty="0">
                <a:solidFill>
                  <a:schemeClr val="bg1"/>
                </a:solidFill>
                <a:latin typeface="Times New Roman" panose="02020603050405020304" pitchFamily="18" charset="0"/>
                <a:cs typeface="Times New Roman" panose="02020603050405020304" pitchFamily="18" charset="0"/>
              </a:rPr>
              <a:t>.01736        </a:t>
            </a:r>
            <a:r>
              <a:rPr lang="en-US" dirty="0">
                <a:solidFill>
                  <a:prstClr val="white"/>
                </a:solidFill>
                <a:latin typeface="Times New Roman" panose="02020603050405020304" pitchFamily="18" charset="0"/>
                <a:cs typeface="Times New Roman" panose="02020603050405020304" pitchFamily="18" charset="0"/>
              </a:rPr>
              <a:t>–0</a:t>
            </a:r>
            <a:r>
              <a:rPr lang="en-US" dirty="0">
                <a:solidFill>
                  <a:schemeClr val="bg1"/>
                </a:solidFill>
                <a:latin typeface="Times New Roman" panose="02020603050405020304" pitchFamily="18" charset="0"/>
                <a:cs typeface="Times New Roman" panose="02020603050405020304" pitchFamily="18" charset="0"/>
              </a:rPr>
              <a:t>.01688</a:t>
            </a:r>
          </a:p>
          <a:p>
            <a:r>
              <a:rPr lang="en-US" dirty="0">
                <a:solidFill>
                  <a:schemeClr val="bg1"/>
                </a:solidFill>
                <a:latin typeface="Times New Roman" panose="02020603050405020304" pitchFamily="18" charset="0"/>
                <a:cs typeface="Times New Roman" panose="02020603050405020304" pitchFamily="18" charset="0"/>
              </a:rPr>
              <a:t>    6   0.015625          </a:t>
            </a:r>
            <a:r>
              <a:rPr lang="en-US" dirty="0">
                <a:solidFill>
                  <a:prstClr val="white"/>
                </a:solidFill>
                <a:latin typeface="Times New Roman" panose="02020603050405020304" pitchFamily="18" charset="0"/>
                <a:cs typeface="Times New Roman" panose="02020603050405020304" pitchFamily="18" charset="0"/>
              </a:rPr>
              <a:t>–0</a:t>
            </a:r>
            <a:r>
              <a:rPr lang="en-US" dirty="0">
                <a:solidFill>
                  <a:schemeClr val="bg1"/>
                </a:solidFill>
                <a:latin typeface="Times New Roman" panose="02020603050405020304" pitchFamily="18" charset="0"/>
                <a:cs typeface="Times New Roman" panose="02020603050405020304" pitchFamily="18" charset="0"/>
              </a:rPr>
              <a:t>.8329094424607320     </a:t>
            </a:r>
            <a:r>
              <a:rPr lang="en-US" dirty="0">
                <a:solidFill>
                  <a:prstClr val="white"/>
                </a:solidFill>
                <a:latin typeface="Times New Roman" panose="02020603050405020304" pitchFamily="18" charset="0"/>
                <a:cs typeface="Times New Roman" panose="02020603050405020304" pitchFamily="18" charset="0"/>
              </a:rPr>
              <a:t>–0</a:t>
            </a:r>
            <a:r>
              <a:rPr lang="en-US" dirty="0">
                <a:solidFill>
                  <a:schemeClr val="bg1"/>
                </a:solidFill>
                <a:latin typeface="Times New Roman" panose="02020603050405020304" pitchFamily="18" charset="0"/>
                <a:cs typeface="Times New Roman" panose="02020603050405020304" pitchFamily="18" charset="0"/>
              </a:rPr>
              <a:t>.008562      </a:t>
            </a:r>
            <a:r>
              <a:rPr lang="en-US" dirty="0">
                <a:solidFill>
                  <a:prstClr val="white"/>
                </a:solidFill>
                <a:latin typeface="Times New Roman" panose="02020603050405020304" pitchFamily="18" charset="0"/>
                <a:cs typeface="Times New Roman" panose="02020603050405020304" pitchFamily="18" charset="0"/>
              </a:rPr>
              <a:t>–0</a:t>
            </a:r>
            <a:r>
              <a:rPr lang="en-US" dirty="0">
                <a:solidFill>
                  <a:schemeClr val="bg1"/>
                </a:solidFill>
                <a:latin typeface="Times New Roman" panose="02020603050405020304" pitchFamily="18" charset="0"/>
                <a:cs typeface="Times New Roman" panose="02020603050405020304" pitchFamily="18" charset="0"/>
              </a:rPr>
              <a:t>.008442</a:t>
            </a:r>
          </a:p>
          <a:p>
            <a:r>
              <a:rPr lang="en-US" dirty="0">
                <a:solidFill>
                  <a:schemeClr val="bg1"/>
                </a:solidFill>
                <a:latin typeface="Times New Roman" panose="02020603050405020304" pitchFamily="18" charset="0"/>
                <a:cs typeface="Times New Roman" panose="02020603050405020304" pitchFamily="18" charset="0"/>
              </a:rPr>
              <a:t>    7   0.0078125        </a:t>
            </a:r>
            <a:r>
              <a:rPr lang="en-US" dirty="0">
                <a:solidFill>
                  <a:prstClr val="white"/>
                </a:solidFill>
                <a:latin typeface="Times New Roman" panose="02020603050405020304" pitchFamily="18" charset="0"/>
                <a:cs typeface="Times New Roman" panose="02020603050405020304" pitchFamily="18" charset="0"/>
              </a:rPr>
              <a:t>–0</a:t>
            </a:r>
            <a:r>
              <a:rPr lang="en-US" dirty="0">
                <a:solidFill>
                  <a:schemeClr val="bg1"/>
                </a:solidFill>
                <a:latin typeface="Times New Roman" panose="02020603050405020304" pitchFamily="18" charset="0"/>
                <a:cs typeface="Times New Roman" panose="02020603050405020304" pitchFamily="18" charset="0"/>
              </a:rPr>
              <a:t>.8372199781206291     </a:t>
            </a:r>
            <a:r>
              <a:rPr lang="en-US" dirty="0">
                <a:solidFill>
                  <a:prstClr val="white"/>
                </a:solidFill>
                <a:latin typeface="Times New Roman" panose="02020603050405020304" pitchFamily="18" charset="0"/>
                <a:cs typeface="Times New Roman" panose="02020603050405020304" pitchFamily="18" charset="0"/>
              </a:rPr>
              <a:t>–0</a:t>
            </a:r>
            <a:r>
              <a:rPr lang="en-US" dirty="0">
                <a:solidFill>
                  <a:schemeClr val="bg1"/>
                </a:solidFill>
                <a:latin typeface="Times New Roman" panose="02020603050405020304" pitchFamily="18" charset="0"/>
                <a:cs typeface="Times New Roman" panose="02020603050405020304" pitchFamily="18" charset="0"/>
              </a:rPr>
              <a:t>.004251      </a:t>
            </a:r>
            <a:r>
              <a:rPr lang="en-US" dirty="0">
                <a:solidFill>
                  <a:prstClr val="white"/>
                </a:solidFill>
                <a:latin typeface="Times New Roman" panose="02020603050405020304" pitchFamily="18" charset="0"/>
                <a:cs typeface="Times New Roman" panose="02020603050405020304" pitchFamily="18" charset="0"/>
              </a:rPr>
              <a:t>–0</a:t>
            </a:r>
            <a:r>
              <a:rPr lang="en-US" dirty="0">
                <a:solidFill>
                  <a:schemeClr val="bg1"/>
                </a:solidFill>
                <a:latin typeface="Times New Roman" panose="02020603050405020304" pitchFamily="18" charset="0"/>
                <a:cs typeface="Times New Roman" panose="02020603050405020304" pitchFamily="18" charset="0"/>
              </a:rPr>
              <a:t>.004221</a:t>
            </a:r>
          </a:p>
          <a:p>
            <a:r>
              <a:rPr lang="en-US" dirty="0">
                <a:solidFill>
                  <a:schemeClr val="bg1"/>
                </a:solidFill>
                <a:latin typeface="Times New Roman" panose="02020603050405020304" pitchFamily="18" charset="0"/>
                <a:cs typeface="Times New Roman" panose="02020603050405020304" pitchFamily="18" charset="0"/>
              </a:rPr>
              <a:t>    8   0.00390625      </a:t>
            </a:r>
            <a:r>
              <a:rPr lang="en-US" dirty="0">
                <a:solidFill>
                  <a:prstClr val="white"/>
                </a:solidFill>
                <a:latin typeface="Times New Roman" panose="02020603050405020304" pitchFamily="18" charset="0"/>
                <a:cs typeface="Times New Roman" panose="02020603050405020304" pitchFamily="18" charset="0"/>
              </a:rPr>
              <a:t>–0</a:t>
            </a:r>
            <a:r>
              <a:rPr lang="en-US" dirty="0">
                <a:solidFill>
                  <a:schemeClr val="bg1"/>
                </a:solidFill>
                <a:latin typeface="Times New Roman" panose="02020603050405020304" pitchFamily="18" charset="0"/>
                <a:cs typeface="Times New Roman" panose="02020603050405020304" pitchFamily="18" charset="0"/>
              </a:rPr>
              <a:t>.8393529470995418     </a:t>
            </a:r>
            <a:r>
              <a:rPr lang="en-US" dirty="0">
                <a:solidFill>
                  <a:prstClr val="white"/>
                </a:solidFill>
                <a:latin typeface="Times New Roman" panose="02020603050405020304" pitchFamily="18" charset="0"/>
                <a:cs typeface="Times New Roman" panose="02020603050405020304" pitchFamily="18" charset="0"/>
              </a:rPr>
              <a:t>–0</a:t>
            </a:r>
            <a:r>
              <a:rPr lang="en-US" dirty="0">
                <a:solidFill>
                  <a:schemeClr val="bg1"/>
                </a:solidFill>
                <a:latin typeface="Times New Roman" panose="02020603050405020304" pitchFamily="18" charset="0"/>
                <a:cs typeface="Times New Roman" panose="02020603050405020304" pitchFamily="18" charset="0"/>
              </a:rPr>
              <a:t>.002118      </a:t>
            </a:r>
            <a:r>
              <a:rPr lang="en-US" dirty="0">
                <a:solidFill>
                  <a:prstClr val="white"/>
                </a:solidFill>
                <a:latin typeface="Times New Roman" panose="02020603050405020304" pitchFamily="18" charset="0"/>
                <a:cs typeface="Times New Roman" panose="02020603050405020304" pitchFamily="18" charset="0"/>
              </a:rPr>
              <a:t>–0</a:t>
            </a:r>
            <a:r>
              <a:rPr lang="en-US" dirty="0">
                <a:solidFill>
                  <a:schemeClr val="bg1"/>
                </a:solidFill>
                <a:latin typeface="Times New Roman" panose="02020603050405020304" pitchFamily="18" charset="0"/>
                <a:cs typeface="Times New Roman" panose="02020603050405020304" pitchFamily="18" charset="0"/>
              </a:rPr>
              <a:t>.002111</a:t>
            </a:r>
          </a:p>
          <a:p>
            <a:r>
              <a:rPr lang="en-US" dirty="0">
                <a:solidFill>
                  <a:schemeClr val="bg1"/>
                </a:solidFill>
                <a:latin typeface="Times New Roman" panose="02020603050405020304" pitchFamily="18" charset="0"/>
                <a:cs typeface="Times New Roman" panose="02020603050405020304" pitchFamily="18" charset="0"/>
              </a:rPr>
              <a:t>    9   0.001953125    </a:t>
            </a:r>
            <a:r>
              <a:rPr lang="en-US" dirty="0">
                <a:solidFill>
                  <a:prstClr val="white"/>
                </a:solidFill>
                <a:latin typeface="Times New Roman" panose="02020603050405020304" pitchFamily="18" charset="0"/>
                <a:cs typeface="Times New Roman" panose="02020603050405020304" pitchFamily="18" charset="0"/>
              </a:rPr>
              <a:t>–0</a:t>
            </a:r>
            <a:r>
              <a:rPr lang="en-US" dirty="0">
                <a:solidFill>
                  <a:schemeClr val="bg1"/>
                </a:solidFill>
                <a:latin typeface="Times New Roman" panose="02020603050405020304" pitchFamily="18" charset="0"/>
                <a:cs typeface="Times New Roman" panose="02020603050405020304" pitchFamily="18" charset="0"/>
              </a:rPr>
              <a:t>.8404138353944290     </a:t>
            </a:r>
            <a:r>
              <a:rPr lang="en-US" dirty="0">
                <a:solidFill>
                  <a:prstClr val="white"/>
                </a:solidFill>
                <a:latin typeface="Times New Roman" panose="02020603050405020304" pitchFamily="18" charset="0"/>
                <a:cs typeface="Times New Roman" panose="02020603050405020304" pitchFamily="18" charset="0"/>
              </a:rPr>
              <a:t>–0</a:t>
            </a:r>
            <a:r>
              <a:rPr lang="en-US" dirty="0">
                <a:solidFill>
                  <a:schemeClr val="bg1"/>
                </a:solidFill>
                <a:latin typeface="Times New Roman" panose="02020603050405020304" pitchFamily="18" charset="0"/>
                <a:cs typeface="Times New Roman" panose="02020603050405020304" pitchFamily="18" charset="0"/>
              </a:rPr>
              <a:t>.001057      </a:t>
            </a:r>
            <a:r>
              <a:rPr lang="en-US" dirty="0">
                <a:solidFill>
                  <a:prstClr val="white"/>
                </a:solidFill>
                <a:latin typeface="Times New Roman" panose="02020603050405020304" pitchFamily="18" charset="0"/>
                <a:cs typeface="Times New Roman" panose="02020603050405020304" pitchFamily="18" charset="0"/>
              </a:rPr>
              <a:t>–0</a:t>
            </a:r>
            <a:r>
              <a:rPr lang="en-US" dirty="0">
                <a:solidFill>
                  <a:schemeClr val="bg1"/>
                </a:solidFill>
                <a:latin typeface="Times New Roman" panose="02020603050405020304" pitchFamily="18" charset="0"/>
                <a:cs typeface="Times New Roman" panose="02020603050405020304" pitchFamily="18" charset="0"/>
              </a:rPr>
              <a:t>.001055</a:t>
            </a:r>
          </a:p>
          <a:p>
            <a:r>
              <a:rPr lang="en-US" dirty="0">
                <a:solidFill>
                  <a:schemeClr val="bg1"/>
                </a:solidFill>
                <a:latin typeface="Times New Roman" panose="02020603050405020304" pitchFamily="18" charset="0"/>
                <a:cs typeface="Times New Roman" panose="02020603050405020304" pitchFamily="18" charset="0"/>
              </a:rPr>
              <a:t>  10   0.0009765625  </a:t>
            </a:r>
            <a:r>
              <a:rPr lang="en-US" dirty="0">
                <a:solidFill>
                  <a:prstClr val="white"/>
                </a:solidFill>
                <a:latin typeface="Times New Roman" panose="02020603050405020304" pitchFamily="18" charset="0"/>
                <a:cs typeface="Times New Roman" panose="02020603050405020304" pitchFamily="18" charset="0"/>
              </a:rPr>
              <a:t>–0</a:t>
            </a:r>
            <a:r>
              <a:rPr lang="en-US" dirty="0">
                <a:solidFill>
                  <a:schemeClr val="bg1"/>
                </a:solidFill>
                <a:latin typeface="Times New Roman" panose="02020603050405020304" pitchFamily="18" charset="0"/>
                <a:cs typeface="Times New Roman" panose="02020603050405020304" pitchFamily="18" charset="0"/>
              </a:rPr>
              <a:t>.8409428779268637     </a:t>
            </a:r>
            <a:r>
              <a:rPr lang="en-US" dirty="0">
                <a:solidFill>
                  <a:prstClr val="white"/>
                </a:solidFill>
                <a:latin typeface="Times New Roman" panose="02020603050405020304" pitchFamily="18" charset="0"/>
                <a:cs typeface="Times New Roman" panose="02020603050405020304" pitchFamily="18" charset="0"/>
              </a:rPr>
              <a:t>–0</a:t>
            </a:r>
            <a:r>
              <a:rPr lang="en-US" dirty="0">
                <a:solidFill>
                  <a:schemeClr val="bg1"/>
                </a:solidFill>
                <a:latin typeface="Times New Roman" panose="02020603050405020304" pitchFamily="18" charset="0"/>
                <a:cs typeface="Times New Roman" panose="02020603050405020304" pitchFamily="18" charset="0"/>
              </a:rPr>
              <a:t>.0005281    </a:t>
            </a:r>
            <a:r>
              <a:rPr lang="en-US" dirty="0">
                <a:solidFill>
                  <a:prstClr val="white"/>
                </a:solidFill>
                <a:latin typeface="Times New Roman" panose="02020603050405020304" pitchFamily="18" charset="0"/>
                <a:cs typeface="Times New Roman" panose="02020603050405020304" pitchFamily="18" charset="0"/>
              </a:rPr>
              <a:t>–0</a:t>
            </a:r>
            <a:r>
              <a:rPr lang="en-US" dirty="0">
                <a:solidFill>
                  <a:schemeClr val="bg1"/>
                </a:solidFill>
                <a:latin typeface="Times New Roman" panose="02020603050405020304" pitchFamily="18" charset="0"/>
                <a:cs typeface="Times New Roman" panose="02020603050405020304" pitchFamily="18" charset="0"/>
              </a:rPr>
              <a:t>.0005276</a:t>
            </a:r>
          </a:p>
        </p:txBody>
      </p:sp>
      <p:sp>
        <p:nvSpPr>
          <p:cNvPr id="14" name="TextBox 13">
            <a:extLst>
              <a:ext uri="{FF2B5EF4-FFF2-40B4-BE49-F238E27FC236}">
                <a16:creationId xmlns:a16="http://schemas.microsoft.com/office/drawing/2014/main" id="{BEE9259A-9366-4D11-B964-72FB6F16D1B6}"/>
              </a:ext>
            </a:extLst>
          </p:cNvPr>
          <p:cNvSpPr txBox="1"/>
          <p:nvPr/>
        </p:nvSpPr>
        <p:spPr>
          <a:xfrm>
            <a:off x="555812" y="2142884"/>
            <a:ext cx="322976" cy="400110"/>
          </a:xfrm>
          <a:prstGeom prst="rect">
            <a:avLst/>
          </a:prstGeom>
          <a:noFill/>
        </p:spPr>
        <p:txBody>
          <a:bodyPr wrap="square">
            <a:spAutoFit/>
          </a:bodyPr>
          <a:lstStyle/>
          <a:p>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endParaRPr lang="en-US" sz="2000" i="1" dirty="0"/>
          </a:p>
        </p:txBody>
      </p:sp>
      <p:sp>
        <p:nvSpPr>
          <p:cNvPr id="15" name="TextBox 14">
            <a:extLst>
              <a:ext uri="{FF2B5EF4-FFF2-40B4-BE49-F238E27FC236}">
                <a16:creationId xmlns:a16="http://schemas.microsoft.com/office/drawing/2014/main" id="{01898192-A449-4588-B8DA-E5498EF24BCF}"/>
              </a:ext>
            </a:extLst>
          </p:cNvPr>
          <p:cNvSpPr txBox="1"/>
          <p:nvPr/>
        </p:nvSpPr>
        <p:spPr>
          <a:xfrm>
            <a:off x="1103195" y="2142883"/>
            <a:ext cx="983606" cy="400110"/>
          </a:xfrm>
          <a:prstGeom prst="rect">
            <a:avLst/>
          </a:prstGeom>
          <a:noFill/>
        </p:spPr>
        <p:txBody>
          <a:bodyPr wrap="square">
            <a:spAutoFit/>
          </a:bodyPr>
          <a:lstStyle/>
          <a:p>
            <a:r>
              <a:rPr lang="en-US" sz="2000" i="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h</a:t>
            </a: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 2</a:t>
            </a:r>
            <a:r>
              <a:rPr lang="en-US" sz="2000" i="1" baseline="30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–n </a:t>
            </a:r>
            <a:endParaRPr lang="en-US" sz="2000" i="1" dirty="0"/>
          </a:p>
        </p:txBody>
      </p:sp>
      <p:sp>
        <p:nvSpPr>
          <p:cNvPr id="17" name="TextBox 16">
            <a:extLst>
              <a:ext uri="{FF2B5EF4-FFF2-40B4-BE49-F238E27FC236}">
                <a16:creationId xmlns:a16="http://schemas.microsoft.com/office/drawing/2014/main" id="{1EAA73C0-380B-4034-A983-1E9F04E2DF0C}"/>
              </a:ext>
            </a:extLst>
          </p:cNvPr>
          <p:cNvSpPr txBox="1"/>
          <p:nvPr/>
        </p:nvSpPr>
        <p:spPr>
          <a:xfrm>
            <a:off x="2539805" y="2138184"/>
            <a:ext cx="1816215"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Approximation</a:t>
            </a:r>
            <a:endParaRPr lang="en-US" sz="2000" dirty="0"/>
          </a:p>
        </p:txBody>
      </p:sp>
      <p:sp>
        <p:nvSpPr>
          <p:cNvPr id="18" name="TextBox 17">
            <a:extLst>
              <a:ext uri="{FF2B5EF4-FFF2-40B4-BE49-F238E27FC236}">
                <a16:creationId xmlns:a16="http://schemas.microsoft.com/office/drawing/2014/main" id="{E180E2C9-A6B9-4A4F-8B61-4DE2DA0F8FC7}"/>
              </a:ext>
            </a:extLst>
          </p:cNvPr>
          <p:cNvSpPr txBox="1"/>
          <p:nvPr/>
        </p:nvSpPr>
        <p:spPr>
          <a:xfrm>
            <a:off x="4677248" y="2135736"/>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Error</a:t>
            </a:r>
            <a:endParaRPr lang="en-US" sz="2000" dirty="0"/>
          </a:p>
        </p:txBody>
      </p:sp>
      <p:sp>
        <p:nvSpPr>
          <p:cNvPr id="19" name="TextBox 18">
            <a:extLst>
              <a:ext uri="{FF2B5EF4-FFF2-40B4-BE49-F238E27FC236}">
                <a16:creationId xmlns:a16="http://schemas.microsoft.com/office/drawing/2014/main" id="{670EB19F-0A12-4587-9EC8-BB163A3B6CDA}"/>
              </a:ext>
            </a:extLst>
          </p:cNvPr>
          <p:cNvSpPr txBox="1"/>
          <p:nvPr/>
        </p:nvSpPr>
        <p:spPr>
          <a:xfrm>
            <a:off x="7648183" y="2926271"/>
            <a:ext cx="956694" cy="2585323"/>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0.4392</a:t>
            </a:r>
          </a:p>
          <a:p>
            <a:r>
              <a:rPr lang="en-US" dirty="0">
                <a:solidFill>
                  <a:schemeClr val="bg1"/>
                </a:solidFill>
                <a:latin typeface="Times New Roman" panose="02020603050405020304" pitchFamily="18" charset="0"/>
                <a:cs typeface="Times New Roman" panose="02020603050405020304" pitchFamily="18" charset="0"/>
              </a:rPr>
              <a:t>0.4586</a:t>
            </a:r>
          </a:p>
          <a:p>
            <a:r>
              <a:rPr lang="en-US" dirty="0">
                <a:solidFill>
                  <a:schemeClr val="bg1"/>
                </a:solidFill>
                <a:latin typeface="Times New Roman" panose="02020603050405020304" pitchFamily="18" charset="0"/>
                <a:cs typeface="Times New Roman" panose="02020603050405020304" pitchFamily="18" charset="0"/>
              </a:rPr>
              <a:t>0.4758</a:t>
            </a:r>
          </a:p>
          <a:p>
            <a:r>
              <a:rPr lang="en-US" dirty="0">
                <a:solidFill>
                  <a:schemeClr val="bg1"/>
                </a:solidFill>
                <a:latin typeface="Times New Roman" panose="02020603050405020304" pitchFamily="18" charset="0"/>
                <a:cs typeface="Times New Roman" panose="02020603050405020304" pitchFamily="18" charset="0"/>
              </a:rPr>
              <a:t>0.4869</a:t>
            </a:r>
          </a:p>
          <a:p>
            <a:r>
              <a:rPr lang="en-US" dirty="0">
                <a:solidFill>
                  <a:schemeClr val="bg1"/>
                </a:solidFill>
                <a:latin typeface="Times New Roman" panose="02020603050405020304" pitchFamily="18" charset="0"/>
                <a:cs typeface="Times New Roman" panose="02020603050405020304" pitchFamily="18" charset="0"/>
              </a:rPr>
              <a:t>0.4932</a:t>
            </a:r>
          </a:p>
          <a:p>
            <a:r>
              <a:rPr lang="en-US" dirty="0">
                <a:solidFill>
                  <a:schemeClr val="bg1"/>
                </a:solidFill>
                <a:latin typeface="Times New Roman" panose="02020603050405020304" pitchFamily="18" charset="0"/>
                <a:cs typeface="Times New Roman" panose="02020603050405020304" pitchFamily="18" charset="0"/>
              </a:rPr>
              <a:t>0.4965</a:t>
            </a:r>
          </a:p>
          <a:p>
            <a:r>
              <a:rPr lang="en-US" dirty="0">
                <a:solidFill>
                  <a:schemeClr val="bg1"/>
                </a:solidFill>
                <a:latin typeface="Times New Roman" panose="02020603050405020304" pitchFamily="18" charset="0"/>
                <a:cs typeface="Times New Roman" panose="02020603050405020304" pitchFamily="18" charset="0"/>
              </a:rPr>
              <a:t>0.4982</a:t>
            </a:r>
          </a:p>
          <a:p>
            <a:r>
              <a:rPr lang="en-US" dirty="0">
                <a:solidFill>
                  <a:schemeClr val="bg1"/>
                </a:solidFill>
                <a:latin typeface="Times New Roman" panose="02020603050405020304" pitchFamily="18" charset="0"/>
                <a:cs typeface="Times New Roman" panose="02020603050405020304" pitchFamily="18" charset="0"/>
              </a:rPr>
              <a:t>0.4991</a:t>
            </a:r>
          </a:p>
          <a:p>
            <a:r>
              <a:rPr lang="en-US" dirty="0">
                <a:solidFill>
                  <a:schemeClr val="bg1"/>
                </a:solidFill>
                <a:latin typeface="Times New Roman" panose="02020603050405020304" pitchFamily="18" charset="0"/>
                <a:cs typeface="Times New Roman" panose="02020603050405020304" pitchFamily="18" charset="0"/>
              </a:rPr>
              <a:t>0.4996</a:t>
            </a:r>
          </a:p>
        </p:txBody>
      </p:sp>
      <p:graphicFrame>
        <p:nvGraphicFramePr>
          <p:cNvPr id="21" name="Object 20">
            <a:extLst>
              <a:ext uri="{FF2B5EF4-FFF2-40B4-BE49-F238E27FC236}">
                <a16:creationId xmlns:a16="http://schemas.microsoft.com/office/drawing/2014/main" id="{FEC68FF5-EC14-4A78-81BE-D2C6D1C37681}"/>
              </a:ext>
            </a:extLst>
          </p:cNvPr>
          <p:cNvGraphicFramePr>
            <a:graphicFrameLocks noChangeAspect="1"/>
          </p:cNvGraphicFramePr>
          <p:nvPr>
            <p:extLst>
              <p:ext uri="{D42A27DB-BD31-4B8C-83A1-F6EECF244321}">
                <p14:modId xmlns:p14="http://schemas.microsoft.com/office/powerpoint/2010/main" val="531901337"/>
              </p:ext>
            </p:extLst>
          </p:nvPr>
        </p:nvGraphicFramePr>
        <p:xfrm>
          <a:off x="6173566" y="2133600"/>
          <a:ext cx="1081087" cy="441325"/>
        </p:xfrm>
        <a:graphic>
          <a:graphicData uri="http://schemas.openxmlformats.org/presentationml/2006/ole">
            <mc:AlternateContent xmlns:mc="http://schemas.openxmlformats.org/markup-compatibility/2006">
              <mc:Choice xmlns:v="urn:schemas-microsoft-com:vml" Requires="v">
                <p:oleObj spid="_x0000_s32770" name="Equation" r:id="rId6" imgW="533160" imgH="215640" progId="Equation.DSMT4">
                  <p:embed/>
                </p:oleObj>
              </mc:Choice>
              <mc:Fallback>
                <p:oleObj name="Equation" r:id="rId6" imgW="533160" imgH="215640" progId="Equation.DSMT4">
                  <p:embed/>
                  <p:pic>
                    <p:nvPicPr>
                      <p:cNvPr id="21" name="Object 20">
                        <a:extLst>
                          <a:ext uri="{FF2B5EF4-FFF2-40B4-BE49-F238E27FC236}">
                            <a16:creationId xmlns:a16="http://schemas.microsoft.com/office/drawing/2014/main" id="{FEC68FF5-EC14-4A78-81BE-D2C6D1C37681}"/>
                          </a:ext>
                        </a:extLst>
                      </p:cNvPr>
                      <p:cNvPicPr/>
                      <p:nvPr/>
                    </p:nvPicPr>
                    <p:blipFill>
                      <a:blip r:embed="rId7"/>
                      <a:stretch>
                        <a:fillRect/>
                      </a:stretch>
                    </p:blipFill>
                    <p:spPr>
                      <a:xfrm>
                        <a:off x="6173566" y="2133600"/>
                        <a:ext cx="1081087" cy="441325"/>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6EFB3A8C-E5A7-431F-99D9-787879D7B168}"/>
              </a:ext>
            </a:extLst>
          </p:cNvPr>
          <p:cNvSpPr txBox="1"/>
          <p:nvPr/>
        </p:nvSpPr>
        <p:spPr>
          <a:xfrm>
            <a:off x="7460289" y="2153767"/>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Ratio</a:t>
            </a:r>
            <a:endParaRPr lang="en-US" sz="2000" dirty="0"/>
          </a:p>
        </p:txBody>
      </p:sp>
      <p:sp>
        <p:nvSpPr>
          <p:cNvPr id="16" name="TextBox 15">
            <a:extLst>
              <a:ext uri="{FF2B5EF4-FFF2-40B4-BE49-F238E27FC236}">
                <a16:creationId xmlns:a16="http://schemas.microsoft.com/office/drawing/2014/main" id="{6E259C2A-BD32-4BCC-8B03-8D38CDC3A312}"/>
              </a:ext>
            </a:extLst>
          </p:cNvPr>
          <p:cNvSpPr txBox="1"/>
          <p:nvPr/>
        </p:nvSpPr>
        <p:spPr>
          <a:xfrm>
            <a:off x="2288138" y="5503205"/>
            <a:ext cx="2265027" cy="369332"/>
          </a:xfrm>
          <a:prstGeom prst="rect">
            <a:avLst/>
          </a:prstGeom>
          <a:noFill/>
        </p:spPr>
        <p:txBody>
          <a:bodyPr wrap="square">
            <a:spAutoFit/>
          </a:bodyPr>
          <a:lstStyle/>
          <a:p>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–0.841470984807897</a:t>
            </a:r>
            <a:endParaRPr lang="en-US" dirty="0"/>
          </a:p>
        </p:txBody>
      </p:sp>
      <p:sp>
        <p:nvSpPr>
          <p:cNvPr id="20" name="Rectangle: Rounded Corners 19">
            <a:extLst>
              <a:ext uri="{FF2B5EF4-FFF2-40B4-BE49-F238E27FC236}">
                <a16:creationId xmlns:a16="http://schemas.microsoft.com/office/drawing/2014/main" id="{FA49ADE1-9734-45E0-A397-22A8915A88F2}"/>
              </a:ext>
            </a:extLst>
          </p:cNvPr>
          <p:cNvSpPr/>
          <p:nvPr/>
        </p:nvSpPr>
        <p:spPr>
          <a:xfrm>
            <a:off x="2330083" y="5167618"/>
            <a:ext cx="587229" cy="64633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B4C742EC-57C3-4E05-86F5-7A822193363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673658225"/>
      </p:ext>
    </p:extLst>
  </p:cSld>
  <p:clrMapOvr>
    <a:masterClrMapping/>
  </p:clrMapOvr>
  <mc:AlternateContent xmlns:mc="http://schemas.openxmlformats.org/markup-compatibility/2006" xmlns:p14="http://schemas.microsoft.com/office/powerpoint/2010/main">
    <mc:Choice Requires="p14">
      <p:transition spd="slow" p14:dur="2000" advTm="103679"/>
    </mc:Choice>
    <mc:Fallback xmlns="">
      <p:transition spd="slow" advTm="103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7" fill="hold" display="0">
                  <p:stCondLst>
                    <p:cond delay="indefinite"/>
                  </p:stCondLst>
                  <p:endCondLst>
                    <p:cond evt="onStopAudio" delay="0">
                      <p:tgtEl>
                        <p:sldTgt/>
                      </p:tgtEl>
                    </p:cond>
                  </p:endCondLst>
                </p:cTn>
                <p:tgtEl>
                  <p:spTgt spid="7"/>
                </p:tgtEl>
              </p:cMediaNode>
            </p:audio>
          </p:childTnLst>
        </p:cTn>
      </p:par>
    </p:tnLst>
    <p:bldLst>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Forward divided difference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In calculus, you learned that the derivative is the slope at a point</a:t>
            </a:r>
          </a:p>
          <a:p>
            <a:pPr lvl="1"/>
            <a:r>
              <a:rPr lang="en-US" dirty="0"/>
              <a:t>Suppose we have the points</a:t>
            </a:r>
          </a:p>
          <a:p>
            <a:pPr marL="457200" lvl="1" indent="0" algn="ctr">
              <a:buNone/>
            </a:pP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a:latin typeface="Times New Roman" panose="02020603050405020304" pitchFamily="18" charset="0"/>
              </a:rPr>
              <a:t>f</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a:latin typeface="Times New Roman" panose="02020603050405020304" pitchFamily="18" charset="0"/>
              </a:rPr>
              <a:t>x</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f</a:t>
            </a:r>
            <a:r>
              <a:rPr lang="en-US" dirty="0">
                <a:latin typeface="Times New Roman" panose="02020603050405020304" pitchFamily="18" charset="0"/>
              </a:rPr>
              <a:t> (</a:t>
            </a:r>
            <a:r>
              <a:rPr lang="en-US" i="1" dirty="0">
                <a:latin typeface="Times New Roman" panose="02020603050405020304" pitchFamily="18" charset="0"/>
              </a:rPr>
              <a:t>x</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a:t>
            </a:r>
            <a:endParaRPr lang="en-US" dirty="0"/>
          </a:p>
          <a:p>
            <a:pPr lvl="1"/>
            <a:r>
              <a:rPr lang="en-US" dirty="0"/>
              <a:t>The slope of the line interpolating these two points should be close to the slope of </a:t>
            </a:r>
            <a:r>
              <a:rPr lang="en-US" i="1" dirty="0">
                <a:latin typeface="Times New Roman" panose="02020603050405020304" pitchFamily="18" charset="0"/>
              </a:rPr>
              <a:t>f</a:t>
            </a:r>
            <a:r>
              <a:rPr lang="en-US" dirty="0"/>
              <a:t> at </a:t>
            </a:r>
            <a:r>
              <a:rPr lang="en-US" i="1" dirty="0" err="1">
                <a:latin typeface="Times New Roman" panose="02020603050405020304" pitchFamily="18" charset="0"/>
              </a:rPr>
              <a:t>x</a:t>
            </a:r>
            <a:r>
              <a:rPr lang="en-US" i="1" baseline="-25000" dirty="0" err="1">
                <a:latin typeface="Times New Roman" panose="02020603050405020304" pitchFamily="18" charset="0"/>
              </a:rPr>
              <a:t>k</a:t>
            </a:r>
            <a:endParaRPr lang="en-US" dirty="0">
              <a:latin typeface="Times New Roman" panose="02020603050405020304" pitchFamily="18" charset="0"/>
            </a:endParaRPr>
          </a:p>
          <a:p>
            <a:pPr lvl="2"/>
            <a:r>
              <a:rPr lang="en-US" dirty="0"/>
              <a:t>The slope of this line is</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sp>
        <p:nvSpPr>
          <p:cNvPr id="33" name="Freeform: Shape 32">
            <a:extLst>
              <a:ext uri="{FF2B5EF4-FFF2-40B4-BE49-F238E27FC236}">
                <a16:creationId xmlns:a16="http://schemas.microsoft.com/office/drawing/2014/main" id="{40194DA4-2FBD-4275-ADB0-A82387472914}"/>
              </a:ext>
            </a:extLst>
          </p:cNvPr>
          <p:cNvSpPr/>
          <p:nvPr/>
        </p:nvSpPr>
        <p:spPr>
          <a:xfrm>
            <a:off x="3210508" y="4022677"/>
            <a:ext cx="4471791" cy="1803748"/>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A43E8778-2D11-459B-931C-E44CF229E9F3}"/>
              </a:ext>
            </a:extLst>
          </p:cNvPr>
          <p:cNvCxnSpPr>
            <a:cxnSpLocks/>
          </p:cNvCxnSpPr>
          <p:nvPr/>
        </p:nvCxnSpPr>
        <p:spPr>
          <a:xfrm>
            <a:off x="727243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8B2941D-1ED8-48DB-8921-0CFD8DEE85E7}"/>
              </a:ext>
            </a:extLst>
          </p:cNvPr>
          <p:cNvSpPr txBox="1"/>
          <p:nvPr/>
        </p:nvSpPr>
        <p:spPr>
          <a:xfrm>
            <a:off x="7115985" y="6346145"/>
            <a:ext cx="554960"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cxnSp>
        <p:nvCxnSpPr>
          <p:cNvPr id="37" name="Straight Connector 36">
            <a:extLst>
              <a:ext uri="{FF2B5EF4-FFF2-40B4-BE49-F238E27FC236}">
                <a16:creationId xmlns:a16="http://schemas.microsoft.com/office/drawing/2014/main" id="{3BF65A92-DE1F-44CF-9888-73DF3E1C5828}"/>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865BFE-E9A6-45FA-9544-51B51A32BA40}"/>
              </a:ext>
            </a:extLst>
          </p:cNvPr>
          <p:cNvCxnSpPr>
            <a:cxnSpLocks/>
          </p:cNvCxnSpPr>
          <p:nvPr/>
        </p:nvCxnSpPr>
        <p:spPr>
          <a:xfrm>
            <a:off x="6329921"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1387434-AD7B-4A14-B747-6933069A2BE4}"/>
              </a:ext>
            </a:extLst>
          </p:cNvPr>
          <p:cNvSpPr txBox="1"/>
          <p:nvPr/>
        </p:nvSpPr>
        <p:spPr>
          <a:xfrm>
            <a:off x="6180681" y="6346145"/>
            <a:ext cx="3738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cxnSp>
        <p:nvCxnSpPr>
          <p:cNvPr id="40" name="Straight Connector 39">
            <a:extLst>
              <a:ext uri="{FF2B5EF4-FFF2-40B4-BE49-F238E27FC236}">
                <a16:creationId xmlns:a16="http://schemas.microsoft.com/office/drawing/2014/main" id="{80665CF6-0867-4FA3-B143-CD92E3DFAB5C}"/>
              </a:ext>
            </a:extLst>
          </p:cNvPr>
          <p:cNvCxnSpPr>
            <a:cxnSpLocks/>
          </p:cNvCxnSpPr>
          <p:nvPr/>
        </p:nvCxnSpPr>
        <p:spPr>
          <a:xfrm>
            <a:off x="633426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BD8E34C-ADE2-41EE-B585-80C527A51D05}"/>
              </a:ext>
            </a:extLst>
          </p:cNvPr>
          <p:cNvSpPr txBox="1"/>
          <p:nvPr/>
        </p:nvSpPr>
        <p:spPr>
          <a:xfrm>
            <a:off x="6177815" y="6346145"/>
            <a:ext cx="554960"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cxnSp>
        <p:nvCxnSpPr>
          <p:cNvPr id="42" name="Straight Connector 41">
            <a:extLst>
              <a:ext uri="{FF2B5EF4-FFF2-40B4-BE49-F238E27FC236}">
                <a16:creationId xmlns:a16="http://schemas.microsoft.com/office/drawing/2014/main" id="{44A83870-8A49-4D93-86B0-51E24B6A4358}"/>
              </a:ext>
            </a:extLst>
          </p:cNvPr>
          <p:cNvCxnSpPr>
            <a:cxnSpLocks/>
          </p:cNvCxnSpPr>
          <p:nvPr/>
        </p:nvCxnSpPr>
        <p:spPr>
          <a:xfrm>
            <a:off x="539609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EDDA569-7926-45D5-A3E7-0E174115CD1A}"/>
              </a:ext>
            </a:extLst>
          </p:cNvPr>
          <p:cNvSpPr txBox="1"/>
          <p:nvPr/>
        </p:nvSpPr>
        <p:spPr>
          <a:xfrm>
            <a:off x="5239645" y="6346145"/>
            <a:ext cx="3738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4" name="Straight Connector 43">
            <a:extLst>
              <a:ext uri="{FF2B5EF4-FFF2-40B4-BE49-F238E27FC236}">
                <a16:creationId xmlns:a16="http://schemas.microsoft.com/office/drawing/2014/main" id="{DA1603F3-221A-42DB-A984-509FE16F72B6}"/>
              </a:ext>
            </a:extLst>
          </p:cNvPr>
          <p:cNvCxnSpPr>
            <a:cxnSpLocks/>
          </p:cNvCxnSpPr>
          <p:nvPr/>
        </p:nvCxnSpPr>
        <p:spPr>
          <a:xfrm>
            <a:off x="445792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D965605-F455-4814-8D4E-AA0E36FCDF34}"/>
              </a:ext>
            </a:extLst>
          </p:cNvPr>
          <p:cNvSpPr txBox="1"/>
          <p:nvPr/>
        </p:nvSpPr>
        <p:spPr>
          <a:xfrm>
            <a:off x="4301475" y="6346145"/>
            <a:ext cx="543739"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cxnSp>
        <p:nvCxnSpPr>
          <p:cNvPr id="46" name="Straight Connector 45">
            <a:extLst>
              <a:ext uri="{FF2B5EF4-FFF2-40B4-BE49-F238E27FC236}">
                <a16:creationId xmlns:a16="http://schemas.microsoft.com/office/drawing/2014/main" id="{E0233B6B-8CEA-4126-AE61-7EBCBA912875}"/>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7B4DBDA-458E-4A08-8AD2-60719A34E98D}"/>
              </a:ext>
            </a:extLst>
          </p:cNvPr>
          <p:cNvSpPr txBox="1"/>
          <p:nvPr/>
        </p:nvSpPr>
        <p:spPr>
          <a:xfrm>
            <a:off x="3363305" y="6346145"/>
            <a:ext cx="543739"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49" name="Oval 48">
            <a:extLst>
              <a:ext uri="{FF2B5EF4-FFF2-40B4-BE49-F238E27FC236}">
                <a16:creationId xmlns:a16="http://schemas.microsoft.com/office/drawing/2014/main" id="{67431AE2-ACB9-49A0-83FE-662287E0F0A6}"/>
              </a:ext>
            </a:extLst>
          </p:cNvPr>
          <p:cNvSpPr/>
          <p:nvPr/>
        </p:nvSpPr>
        <p:spPr>
          <a:xfrm>
            <a:off x="5354964" y="538435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EA67D62-AAE1-42A4-995F-EBBCEE99669B}"/>
              </a:ext>
            </a:extLst>
          </p:cNvPr>
          <p:cNvSpPr/>
          <p:nvPr/>
        </p:nvSpPr>
        <p:spPr>
          <a:xfrm>
            <a:off x="6297720" y="49329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B3E2372E-B37A-44C0-B217-958EB7B0728C}"/>
              </a:ext>
            </a:extLst>
          </p:cNvPr>
          <p:cNvSpPr txBox="1"/>
          <p:nvPr/>
        </p:nvSpPr>
        <p:spPr>
          <a:xfrm>
            <a:off x="4900449" y="4945249"/>
            <a:ext cx="67839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88ACC625-DD4E-47E4-870D-AB88A1445E46}"/>
              </a:ext>
            </a:extLst>
          </p:cNvPr>
          <p:cNvSpPr txBox="1"/>
          <p:nvPr/>
        </p:nvSpPr>
        <p:spPr>
          <a:xfrm>
            <a:off x="5706192" y="4454822"/>
            <a:ext cx="85953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graphicFrame>
        <p:nvGraphicFramePr>
          <p:cNvPr id="28" name="Object 27">
            <a:extLst>
              <a:ext uri="{FF2B5EF4-FFF2-40B4-BE49-F238E27FC236}">
                <a16:creationId xmlns:a16="http://schemas.microsoft.com/office/drawing/2014/main" id="{D1B8F98A-495E-44DF-82F5-BE0B4F037799}"/>
              </a:ext>
            </a:extLst>
          </p:cNvPr>
          <p:cNvGraphicFramePr>
            <a:graphicFrameLocks noChangeAspect="1"/>
          </p:cNvGraphicFramePr>
          <p:nvPr>
            <p:extLst>
              <p:ext uri="{D42A27DB-BD31-4B8C-83A1-F6EECF244321}">
                <p14:modId xmlns:p14="http://schemas.microsoft.com/office/powerpoint/2010/main" val="3454747462"/>
              </p:ext>
            </p:extLst>
          </p:nvPr>
        </p:nvGraphicFramePr>
        <p:xfrm>
          <a:off x="3836117" y="3832200"/>
          <a:ext cx="1870075" cy="809625"/>
        </p:xfrm>
        <a:graphic>
          <a:graphicData uri="http://schemas.openxmlformats.org/presentationml/2006/ole">
            <mc:AlternateContent xmlns:mc="http://schemas.openxmlformats.org/markup-compatibility/2006">
              <mc:Choice xmlns:v="urn:schemas-microsoft-com:vml" Requires="v">
                <p:oleObj spid="_x0000_s1026" name="Equation" r:id="rId6" imgW="1054080" imgH="457200" progId="Equation.DSMT4">
                  <p:embed/>
                </p:oleObj>
              </mc:Choice>
              <mc:Fallback>
                <p:oleObj name="Equation" r:id="rId6" imgW="1054080" imgH="457200" progId="Equation.DSMT4">
                  <p:embed/>
                  <p:pic>
                    <p:nvPicPr>
                      <p:cNvPr id="28" name="Object 27">
                        <a:extLst>
                          <a:ext uri="{FF2B5EF4-FFF2-40B4-BE49-F238E27FC236}">
                            <a16:creationId xmlns:a16="http://schemas.microsoft.com/office/drawing/2014/main" id="{D1B8F98A-495E-44DF-82F5-BE0B4F037799}"/>
                          </a:ext>
                        </a:extLst>
                      </p:cNvPr>
                      <p:cNvPicPr/>
                      <p:nvPr/>
                    </p:nvPicPr>
                    <p:blipFill>
                      <a:blip r:embed="rId7"/>
                      <a:stretch>
                        <a:fillRect/>
                      </a:stretch>
                    </p:blipFill>
                    <p:spPr>
                      <a:xfrm>
                        <a:off x="3836117" y="3832200"/>
                        <a:ext cx="1870075" cy="809625"/>
                      </a:xfrm>
                      <a:prstGeom prst="rect">
                        <a:avLst/>
                      </a:prstGeom>
                    </p:spPr>
                  </p:pic>
                </p:oleObj>
              </mc:Fallback>
            </mc:AlternateContent>
          </a:graphicData>
        </a:graphic>
      </p:graphicFrame>
      <p:cxnSp>
        <p:nvCxnSpPr>
          <p:cNvPr id="7" name="Straight Connector 6">
            <a:extLst>
              <a:ext uri="{FF2B5EF4-FFF2-40B4-BE49-F238E27FC236}">
                <a16:creationId xmlns:a16="http://schemas.microsoft.com/office/drawing/2014/main" id="{DF8485BC-C293-43E4-AE01-19EE84A5F1C8}"/>
              </a:ext>
            </a:extLst>
          </p:cNvPr>
          <p:cNvCxnSpPr>
            <a:cxnSpLocks/>
          </p:cNvCxnSpPr>
          <p:nvPr/>
        </p:nvCxnSpPr>
        <p:spPr>
          <a:xfrm flipV="1">
            <a:off x="5400684" y="4974046"/>
            <a:ext cx="942756" cy="451415"/>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77B61BFD-D039-4E48-A823-B6633B85FCA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498871530"/>
      </p:ext>
    </p:extLst>
  </p:cSld>
  <p:clrMapOvr>
    <a:masterClrMapping/>
  </p:clrMapOvr>
  <mc:AlternateContent xmlns:mc="http://schemas.openxmlformats.org/markup-compatibility/2006" xmlns:p14="http://schemas.microsoft.com/office/powerpoint/2010/main">
    <mc:Choice Requires="p14">
      <p:transition spd="slow" p14:dur="2000" advTm="40479"/>
    </mc:Choice>
    <mc:Fallback xmlns="">
      <p:transition spd="slow" advTm="40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61026-B7AA-4C53-B7C1-B63B1ADD4010}"/>
              </a:ext>
            </a:extLst>
          </p:cNvPr>
          <p:cNvSpPr>
            <a:spLocks noGrp="1"/>
          </p:cNvSpPr>
          <p:nvPr>
            <p:ph type="title"/>
          </p:nvPr>
        </p:nvSpPr>
        <p:spPr/>
        <p:txBody>
          <a:bodyPr/>
          <a:lstStyle/>
          <a:p>
            <a:r>
              <a:rPr lang="en-US" dirty="0"/>
              <a:t>Backward divided difference</a:t>
            </a:r>
          </a:p>
        </p:txBody>
      </p:sp>
      <p:sp>
        <p:nvSpPr>
          <p:cNvPr id="3" name="Content Placeholder 2">
            <a:extLst>
              <a:ext uri="{FF2B5EF4-FFF2-40B4-BE49-F238E27FC236}">
                <a16:creationId xmlns:a16="http://schemas.microsoft.com/office/drawing/2014/main" id="{160275DD-B5C2-4BBF-BEB1-BDC963BBF4A0}"/>
              </a:ext>
            </a:extLst>
          </p:cNvPr>
          <p:cNvSpPr>
            <a:spLocks noGrp="1"/>
          </p:cNvSpPr>
          <p:nvPr>
            <p:ph idx="1"/>
          </p:nvPr>
        </p:nvSpPr>
        <p:spPr/>
        <p:txBody>
          <a:bodyPr/>
          <a:lstStyle/>
          <a:p>
            <a:r>
              <a:rPr lang="en-US" dirty="0"/>
              <a:t>If you want a backward divided-difference formula for </a:t>
            </a:r>
            <a:br>
              <a:rPr lang="en-US" dirty="0"/>
            </a:br>
            <a:r>
              <a:rPr lang="en-US" dirty="0"/>
              <a:t>approximating the second derivative that is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2</a:t>
            </a:r>
            <a:r>
              <a:rPr lang="en-US" dirty="0">
                <a:latin typeface="Times New Roman" panose="02020603050405020304" pitchFamily="18" charset="0"/>
              </a:rPr>
              <a:t>)</a:t>
            </a:r>
            <a:r>
              <a:rPr lang="en-US" dirty="0"/>
              <a:t>,</a:t>
            </a:r>
            <a:br>
              <a:rPr lang="en-US" dirty="0"/>
            </a:br>
            <a:r>
              <a:rPr lang="en-US" dirty="0"/>
              <a:t>	you must resort to interpolating four points</a:t>
            </a:r>
          </a:p>
          <a:p>
            <a:pPr lvl="1"/>
            <a:r>
              <a:rPr lang="en-US" dirty="0"/>
              <a:t>Again, the weighted average is not a convex combination,</a:t>
            </a:r>
            <a:br>
              <a:rPr lang="en-US" dirty="0"/>
            </a:br>
            <a:r>
              <a:rPr lang="en-US" dirty="0"/>
              <a:t>	so we must assume the 4</a:t>
            </a:r>
            <a:r>
              <a:rPr lang="en-US" baseline="30000" dirty="0"/>
              <a:t>th</a:t>
            </a:r>
            <a:r>
              <a:rPr lang="en-US" dirty="0"/>
              <a:t> derivative is approximately smooth</a:t>
            </a:r>
          </a:p>
        </p:txBody>
      </p:sp>
      <p:sp>
        <p:nvSpPr>
          <p:cNvPr id="4" name="Footer Placeholder 3">
            <a:extLst>
              <a:ext uri="{FF2B5EF4-FFF2-40B4-BE49-F238E27FC236}">
                <a16:creationId xmlns:a16="http://schemas.microsoft.com/office/drawing/2014/main" id="{D8D77271-389B-44D4-B484-E59438D36DE2}"/>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7AD3844C-91D6-46CE-AA8F-BFD7EE14FD84}"/>
              </a:ext>
            </a:extLst>
          </p:cNvPr>
          <p:cNvSpPr>
            <a:spLocks noGrp="1"/>
          </p:cNvSpPr>
          <p:nvPr>
            <p:ph type="sldNum" sz="quarter" idx="12"/>
          </p:nvPr>
        </p:nvSpPr>
        <p:spPr/>
        <p:txBody>
          <a:bodyPr/>
          <a:lstStyle/>
          <a:p>
            <a:fld id="{42EF6DC8-DA9C-4533-8A40-BB00A2545AF8}" type="slidenum">
              <a:rPr lang="en-CA" smtClean="0"/>
              <a:pPr/>
              <a:t>40</a:t>
            </a:fld>
            <a:endParaRPr lang="en-CA"/>
          </a:p>
        </p:txBody>
      </p:sp>
      <p:graphicFrame>
        <p:nvGraphicFramePr>
          <p:cNvPr id="6" name="Object 5">
            <a:extLst>
              <a:ext uri="{FF2B5EF4-FFF2-40B4-BE49-F238E27FC236}">
                <a16:creationId xmlns:a16="http://schemas.microsoft.com/office/drawing/2014/main" id="{A86AB9D7-D0D4-4330-B312-D57B19B59258}"/>
              </a:ext>
            </a:extLst>
          </p:cNvPr>
          <p:cNvGraphicFramePr>
            <a:graphicFrameLocks noChangeAspect="1"/>
          </p:cNvGraphicFramePr>
          <p:nvPr>
            <p:extLst>
              <p:ext uri="{D42A27DB-BD31-4B8C-83A1-F6EECF244321}">
                <p14:modId xmlns:p14="http://schemas.microsoft.com/office/powerpoint/2010/main" val="1473048964"/>
              </p:ext>
            </p:extLst>
          </p:nvPr>
        </p:nvGraphicFramePr>
        <p:xfrm>
          <a:off x="315913" y="3652838"/>
          <a:ext cx="8628062" cy="741362"/>
        </p:xfrm>
        <a:graphic>
          <a:graphicData uri="http://schemas.openxmlformats.org/presentationml/2006/ole">
            <mc:AlternateContent xmlns:mc="http://schemas.openxmlformats.org/markup-compatibility/2006">
              <mc:Choice xmlns:v="urn:schemas-microsoft-com:vml" Requires="v">
                <p:oleObj spid="_x0000_s33794" name="Equation" r:id="rId6" imgW="4863960" imgH="419040" progId="Equation.DSMT4">
                  <p:embed/>
                </p:oleObj>
              </mc:Choice>
              <mc:Fallback>
                <p:oleObj name="Equation" r:id="rId6" imgW="4863960" imgH="419040" progId="Equation.DSMT4">
                  <p:embed/>
                  <p:pic>
                    <p:nvPicPr>
                      <p:cNvPr id="14" name="Object 13">
                        <a:extLst>
                          <a:ext uri="{FF2B5EF4-FFF2-40B4-BE49-F238E27FC236}">
                            <a16:creationId xmlns:a16="http://schemas.microsoft.com/office/drawing/2014/main" id="{184C9807-0C56-403A-ADCE-2B8EDF5E52B2}"/>
                          </a:ext>
                        </a:extLst>
                      </p:cNvPr>
                      <p:cNvPicPr/>
                      <p:nvPr/>
                    </p:nvPicPr>
                    <p:blipFill>
                      <a:blip r:embed="rId7"/>
                      <a:stretch>
                        <a:fillRect/>
                      </a:stretch>
                    </p:blipFill>
                    <p:spPr>
                      <a:xfrm>
                        <a:off x="315913" y="3652838"/>
                        <a:ext cx="8628062" cy="741362"/>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2F73384E-C672-4617-85B2-E3852738E40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389151560"/>
      </p:ext>
    </p:extLst>
  </p:cSld>
  <p:clrMapOvr>
    <a:masterClrMapping/>
  </p:clrMapOvr>
  <mc:AlternateContent xmlns:mc="http://schemas.openxmlformats.org/markup-compatibility/2006" xmlns:p14="http://schemas.microsoft.com/office/powerpoint/2010/main">
    <mc:Choice Requires="p14">
      <p:transition spd="slow" p14:dur="2000" advTm="62397"/>
    </mc:Choice>
    <mc:Fallback xmlns="">
      <p:transition spd="slow" advTm="62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1D37-4CE9-417C-AB8C-EF0C158CDCEB}"/>
              </a:ext>
            </a:extLst>
          </p:cNvPr>
          <p:cNvSpPr>
            <a:spLocks noGrp="1"/>
          </p:cNvSpPr>
          <p:nvPr>
            <p:ph type="title"/>
          </p:nvPr>
        </p:nvSpPr>
        <p:spPr/>
        <p:txBody>
          <a:bodyPr/>
          <a:lstStyle/>
          <a:p>
            <a:r>
              <a:rPr lang="en-US" dirty="0"/>
              <a:t>Backward divided difference</a:t>
            </a:r>
          </a:p>
        </p:txBody>
      </p:sp>
      <p:sp>
        <p:nvSpPr>
          <p:cNvPr id="3" name="Content Placeholder 2">
            <a:extLst>
              <a:ext uri="{FF2B5EF4-FFF2-40B4-BE49-F238E27FC236}">
                <a16:creationId xmlns:a16="http://schemas.microsoft.com/office/drawing/2014/main" id="{40243D9B-2C11-45CA-AE3B-8FCD8A403FE7}"/>
              </a:ext>
            </a:extLst>
          </p:cNvPr>
          <p:cNvSpPr>
            <a:spLocks noGrp="1"/>
          </p:cNvSpPr>
          <p:nvPr>
            <p:ph idx="1"/>
          </p:nvPr>
        </p:nvSpPr>
        <p:spPr/>
        <p:txBody>
          <a:bodyPr/>
          <a:lstStyle/>
          <a:p>
            <a:r>
              <a:rPr lang="en-US" dirty="0"/>
              <a:t>Let’s approximate the second derivative of </a:t>
            </a:r>
            <a:r>
              <a:rPr lang="en-US" dirty="0">
                <a:latin typeface="Times New Roman" panose="02020603050405020304" pitchFamily="18" charset="0"/>
              </a:rPr>
              <a:t>sin(</a:t>
            </a:r>
            <a:r>
              <a:rPr lang="en-US" i="1" dirty="0">
                <a:latin typeface="Times New Roman" panose="02020603050405020304" pitchFamily="18" charset="0"/>
              </a:rPr>
              <a:t>x</a:t>
            </a:r>
            <a:r>
              <a:rPr lang="en-US" dirty="0">
                <a:latin typeface="Times New Roman" panose="02020603050405020304" pitchFamily="18" charset="0"/>
              </a:rPr>
              <a:t>)</a:t>
            </a:r>
            <a:r>
              <a:rPr lang="en-US" dirty="0"/>
              <a:t> at </a:t>
            </a:r>
            <a:r>
              <a:rPr lang="en-US" i="1" dirty="0">
                <a:latin typeface="Times New Roman" panose="02020603050405020304" pitchFamily="18" charset="0"/>
              </a:rPr>
              <a:t>x</a:t>
            </a:r>
            <a:r>
              <a:rPr lang="en-US" dirty="0">
                <a:latin typeface="Times New Roman" panose="02020603050405020304" pitchFamily="18" charset="0"/>
              </a:rPr>
              <a:t> = 1</a:t>
            </a:r>
          </a:p>
        </p:txBody>
      </p:sp>
      <p:sp>
        <p:nvSpPr>
          <p:cNvPr id="4" name="Footer Placeholder 3">
            <a:extLst>
              <a:ext uri="{FF2B5EF4-FFF2-40B4-BE49-F238E27FC236}">
                <a16:creationId xmlns:a16="http://schemas.microsoft.com/office/drawing/2014/main" id="{DF4DB1FC-0D5A-481E-81EA-4713A6FA66E9}"/>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406718CF-CD2F-4000-935B-0698128DC313}"/>
              </a:ext>
            </a:extLst>
          </p:cNvPr>
          <p:cNvSpPr>
            <a:spLocks noGrp="1"/>
          </p:cNvSpPr>
          <p:nvPr>
            <p:ph type="sldNum" sz="quarter" idx="12"/>
          </p:nvPr>
        </p:nvSpPr>
        <p:spPr/>
        <p:txBody>
          <a:bodyPr/>
          <a:lstStyle/>
          <a:p>
            <a:fld id="{42EF6DC8-DA9C-4533-8A40-BB00A2545AF8}" type="slidenum">
              <a:rPr lang="en-CA" smtClean="0"/>
              <a:pPr/>
              <a:t>41</a:t>
            </a:fld>
            <a:endParaRPr lang="en-CA"/>
          </a:p>
        </p:txBody>
      </p:sp>
      <p:sp>
        <p:nvSpPr>
          <p:cNvPr id="8" name="TextBox 7">
            <a:extLst>
              <a:ext uri="{FF2B5EF4-FFF2-40B4-BE49-F238E27FC236}">
                <a16:creationId xmlns:a16="http://schemas.microsoft.com/office/drawing/2014/main" id="{A602A5D5-5660-48B7-9749-213591283DC4}"/>
              </a:ext>
            </a:extLst>
          </p:cNvPr>
          <p:cNvSpPr txBox="1"/>
          <p:nvPr/>
        </p:nvSpPr>
        <p:spPr>
          <a:xfrm>
            <a:off x="214927" y="2666050"/>
            <a:ext cx="7956960" cy="2862322"/>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    1   0.5                   –0.9390407392040760     0.09757              0.1928</a:t>
            </a:r>
          </a:p>
          <a:p>
            <a:r>
              <a:rPr lang="en-US" dirty="0">
                <a:solidFill>
                  <a:schemeClr val="bg1"/>
                </a:solidFill>
                <a:latin typeface="Times New Roman" panose="02020603050405020304" pitchFamily="18" charset="0"/>
                <a:cs typeface="Times New Roman" panose="02020603050405020304" pitchFamily="18" charset="0"/>
              </a:rPr>
              <a:t>    2   0.25                 –0.8792581654174150     0.03779              0.04821</a:t>
            </a:r>
          </a:p>
          <a:p>
            <a:r>
              <a:rPr lang="en-US" dirty="0">
                <a:solidFill>
                  <a:schemeClr val="bg1"/>
                </a:solidFill>
                <a:latin typeface="Times New Roman" panose="02020603050405020304" pitchFamily="18" charset="0"/>
                <a:cs typeface="Times New Roman" panose="02020603050405020304" pitchFamily="18" charset="0"/>
              </a:rPr>
              <a:t>    3   0.125               –0.8523375623339433     0.01087              0.01205</a:t>
            </a:r>
          </a:p>
          <a:p>
            <a:r>
              <a:rPr lang="en-US" dirty="0">
                <a:solidFill>
                  <a:schemeClr val="bg1"/>
                </a:solidFill>
                <a:latin typeface="Times New Roman" panose="02020603050405020304" pitchFamily="18" charset="0"/>
                <a:cs typeface="Times New Roman" panose="02020603050405020304" pitchFamily="18" charset="0"/>
              </a:rPr>
              <a:t>    4   0.0625             –0.8443438090947666     0.002873            0.003013</a:t>
            </a:r>
          </a:p>
          <a:p>
            <a:r>
              <a:rPr lang="en-US" dirty="0">
                <a:solidFill>
                  <a:schemeClr val="bg1"/>
                </a:solidFill>
                <a:latin typeface="Times New Roman" panose="02020603050405020304" pitchFamily="18" charset="0"/>
                <a:cs typeface="Times New Roman" panose="02020603050405020304" pitchFamily="18" charset="0"/>
              </a:rPr>
              <a:t>    5   0.03125           –0.8422072387249955     0.0007363          0.0007533</a:t>
            </a:r>
          </a:p>
          <a:p>
            <a:r>
              <a:rPr lang="en-US" dirty="0">
                <a:solidFill>
                  <a:schemeClr val="bg1"/>
                </a:solidFill>
                <a:latin typeface="Times New Roman" panose="02020603050405020304" pitchFamily="18" charset="0"/>
                <a:cs typeface="Times New Roman" panose="02020603050405020304" pitchFamily="18" charset="0"/>
              </a:rPr>
              <a:t>    6   0.015625         –0.8416572080732294     0.0001862          0.0001883</a:t>
            </a:r>
          </a:p>
          <a:p>
            <a:r>
              <a:rPr lang="en-US" dirty="0">
                <a:solidFill>
                  <a:schemeClr val="bg1"/>
                </a:solidFill>
                <a:latin typeface="Times New Roman" panose="02020603050405020304" pitchFamily="18" charset="0"/>
                <a:cs typeface="Times New Roman" panose="02020603050405020304" pitchFamily="18" charset="0"/>
              </a:rPr>
              <a:t>    7   0.0078125        –0.8415178044597269    0.00004682        0.00004708</a:t>
            </a:r>
          </a:p>
          <a:p>
            <a:r>
              <a:rPr lang="en-US" dirty="0">
                <a:solidFill>
                  <a:schemeClr val="bg1"/>
                </a:solidFill>
                <a:latin typeface="Times New Roman" panose="02020603050405020304" pitchFamily="18" charset="0"/>
                <a:cs typeface="Times New Roman" panose="02020603050405020304" pitchFamily="18" charset="0"/>
              </a:rPr>
              <a:t>    8   0.00390625      –0.8414827223168686    0.00001174        0.00001177</a:t>
            </a:r>
          </a:p>
          <a:p>
            <a:r>
              <a:rPr lang="en-US" dirty="0">
                <a:solidFill>
                  <a:schemeClr val="bg1"/>
                </a:solidFill>
                <a:latin typeface="Times New Roman" panose="02020603050405020304" pitchFamily="18" charset="0"/>
                <a:cs typeface="Times New Roman" panose="02020603050405020304" pitchFamily="18" charset="0"/>
              </a:rPr>
              <a:t>    9   0.001953125    –0.8414739231229760    0.000002938      0.000002942</a:t>
            </a:r>
          </a:p>
          <a:p>
            <a:r>
              <a:rPr lang="en-US" dirty="0">
                <a:solidFill>
                  <a:schemeClr val="bg1"/>
                </a:solidFill>
                <a:latin typeface="Times New Roman" panose="02020603050405020304" pitchFamily="18" charset="0"/>
                <a:cs typeface="Times New Roman" panose="02020603050405020304" pitchFamily="18" charset="0"/>
              </a:rPr>
              <a:t>  10   0.0009765625  –0.8414717204868793    0.0000007357    0.0000007356</a:t>
            </a:r>
          </a:p>
        </p:txBody>
      </p:sp>
      <p:sp>
        <p:nvSpPr>
          <p:cNvPr id="14" name="TextBox 13">
            <a:extLst>
              <a:ext uri="{FF2B5EF4-FFF2-40B4-BE49-F238E27FC236}">
                <a16:creationId xmlns:a16="http://schemas.microsoft.com/office/drawing/2014/main" id="{BEE9259A-9366-4D11-B964-72FB6F16D1B6}"/>
              </a:ext>
            </a:extLst>
          </p:cNvPr>
          <p:cNvSpPr txBox="1"/>
          <p:nvPr/>
        </p:nvSpPr>
        <p:spPr>
          <a:xfrm>
            <a:off x="431120" y="2142884"/>
            <a:ext cx="322976" cy="400110"/>
          </a:xfrm>
          <a:prstGeom prst="rect">
            <a:avLst/>
          </a:prstGeom>
          <a:noFill/>
        </p:spPr>
        <p:txBody>
          <a:bodyPr wrap="square">
            <a:spAutoFit/>
          </a:bodyPr>
          <a:lstStyle/>
          <a:p>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endParaRPr lang="en-US" sz="2000" i="1" dirty="0"/>
          </a:p>
        </p:txBody>
      </p:sp>
      <p:sp>
        <p:nvSpPr>
          <p:cNvPr id="15" name="TextBox 14">
            <a:extLst>
              <a:ext uri="{FF2B5EF4-FFF2-40B4-BE49-F238E27FC236}">
                <a16:creationId xmlns:a16="http://schemas.microsoft.com/office/drawing/2014/main" id="{01898192-A449-4588-B8DA-E5498EF24BCF}"/>
              </a:ext>
            </a:extLst>
          </p:cNvPr>
          <p:cNvSpPr txBox="1"/>
          <p:nvPr/>
        </p:nvSpPr>
        <p:spPr>
          <a:xfrm>
            <a:off x="978503" y="2142883"/>
            <a:ext cx="983606" cy="400110"/>
          </a:xfrm>
          <a:prstGeom prst="rect">
            <a:avLst/>
          </a:prstGeom>
          <a:noFill/>
        </p:spPr>
        <p:txBody>
          <a:bodyPr wrap="square">
            <a:spAutoFit/>
          </a:bodyPr>
          <a:lstStyle/>
          <a:p>
            <a:r>
              <a:rPr lang="en-US" sz="2000" i="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h</a:t>
            </a: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 2</a:t>
            </a:r>
            <a:r>
              <a:rPr lang="en-US" sz="2000" i="1" baseline="30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–n </a:t>
            </a:r>
            <a:endParaRPr lang="en-US" sz="2000" i="1" dirty="0"/>
          </a:p>
        </p:txBody>
      </p:sp>
      <p:sp>
        <p:nvSpPr>
          <p:cNvPr id="17" name="TextBox 16">
            <a:extLst>
              <a:ext uri="{FF2B5EF4-FFF2-40B4-BE49-F238E27FC236}">
                <a16:creationId xmlns:a16="http://schemas.microsoft.com/office/drawing/2014/main" id="{1EAA73C0-380B-4034-A983-1E9F04E2DF0C}"/>
              </a:ext>
            </a:extLst>
          </p:cNvPr>
          <p:cNvSpPr txBox="1"/>
          <p:nvPr/>
        </p:nvSpPr>
        <p:spPr>
          <a:xfrm>
            <a:off x="2415113" y="2138184"/>
            <a:ext cx="1816215"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Approximation</a:t>
            </a:r>
            <a:endParaRPr lang="en-US" sz="2000" dirty="0"/>
          </a:p>
        </p:txBody>
      </p:sp>
      <p:sp>
        <p:nvSpPr>
          <p:cNvPr id="18" name="TextBox 17">
            <a:extLst>
              <a:ext uri="{FF2B5EF4-FFF2-40B4-BE49-F238E27FC236}">
                <a16:creationId xmlns:a16="http://schemas.microsoft.com/office/drawing/2014/main" id="{E180E2C9-A6B9-4A4F-8B61-4DE2DA0F8FC7}"/>
              </a:ext>
            </a:extLst>
          </p:cNvPr>
          <p:cNvSpPr txBox="1"/>
          <p:nvPr/>
        </p:nvSpPr>
        <p:spPr>
          <a:xfrm>
            <a:off x="4552556" y="2135736"/>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Error</a:t>
            </a:r>
            <a:endParaRPr lang="en-US" sz="2000" dirty="0"/>
          </a:p>
        </p:txBody>
      </p:sp>
      <p:sp>
        <p:nvSpPr>
          <p:cNvPr id="19" name="TextBox 18">
            <a:extLst>
              <a:ext uri="{FF2B5EF4-FFF2-40B4-BE49-F238E27FC236}">
                <a16:creationId xmlns:a16="http://schemas.microsoft.com/office/drawing/2014/main" id="{670EB19F-0A12-4587-9EC8-BB163A3B6CDA}"/>
              </a:ext>
            </a:extLst>
          </p:cNvPr>
          <p:cNvSpPr txBox="1"/>
          <p:nvPr/>
        </p:nvSpPr>
        <p:spPr>
          <a:xfrm>
            <a:off x="7872629" y="2926271"/>
            <a:ext cx="956694" cy="2585323"/>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0.3873</a:t>
            </a:r>
          </a:p>
          <a:p>
            <a:r>
              <a:rPr lang="en-US" dirty="0">
                <a:solidFill>
                  <a:schemeClr val="bg1"/>
                </a:solidFill>
                <a:latin typeface="Times New Roman" panose="02020603050405020304" pitchFamily="18" charset="0"/>
                <a:cs typeface="Times New Roman" panose="02020603050405020304" pitchFamily="18" charset="0"/>
              </a:rPr>
              <a:t>0.2876</a:t>
            </a:r>
          </a:p>
          <a:p>
            <a:r>
              <a:rPr lang="en-US" dirty="0">
                <a:solidFill>
                  <a:schemeClr val="bg1"/>
                </a:solidFill>
                <a:latin typeface="Times New Roman" panose="02020603050405020304" pitchFamily="18" charset="0"/>
                <a:cs typeface="Times New Roman" panose="02020603050405020304" pitchFamily="18" charset="0"/>
              </a:rPr>
              <a:t>0.2644</a:t>
            </a:r>
          </a:p>
          <a:p>
            <a:r>
              <a:rPr lang="en-US" dirty="0">
                <a:solidFill>
                  <a:schemeClr val="bg1"/>
                </a:solidFill>
                <a:latin typeface="Times New Roman" panose="02020603050405020304" pitchFamily="18" charset="0"/>
                <a:cs typeface="Times New Roman" panose="02020603050405020304" pitchFamily="18" charset="0"/>
              </a:rPr>
              <a:t>0.2563</a:t>
            </a:r>
          </a:p>
          <a:p>
            <a:r>
              <a:rPr lang="en-US" dirty="0">
                <a:solidFill>
                  <a:schemeClr val="bg1"/>
                </a:solidFill>
                <a:latin typeface="Times New Roman" panose="02020603050405020304" pitchFamily="18" charset="0"/>
                <a:cs typeface="Times New Roman" panose="02020603050405020304" pitchFamily="18" charset="0"/>
              </a:rPr>
              <a:t>0.2529</a:t>
            </a:r>
          </a:p>
          <a:p>
            <a:r>
              <a:rPr lang="en-US" dirty="0">
                <a:solidFill>
                  <a:schemeClr val="bg1"/>
                </a:solidFill>
                <a:latin typeface="Times New Roman" panose="02020603050405020304" pitchFamily="18" charset="0"/>
                <a:cs typeface="Times New Roman" panose="02020603050405020304" pitchFamily="18" charset="0"/>
              </a:rPr>
              <a:t>0.2514</a:t>
            </a:r>
          </a:p>
          <a:p>
            <a:r>
              <a:rPr lang="en-US" dirty="0">
                <a:solidFill>
                  <a:schemeClr val="bg1"/>
                </a:solidFill>
                <a:latin typeface="Times New Roman" panose="02020603050405020304" pitchFamily="18" charset="0"/>
                <a:cs typeface="Times New Roman" panose="02020603050405020304" pitchFamily="18" charset="0"/>
              </a:rPr>
              <a:t>0.2507</a:t>
            </a:r>
          </a:p>
          <a:p>
            <a:r>
              <a:rPr lang="en-US" dirty="0">
                <a:solidFill>
                  <a:schemeClr val="bg1"/>
                </a:solidFill>
                <a:latin typeface="Times New Roman" panose="02020603050405020304" pitchFamily="18" charset="0"/>
                <a:cs typeface="Times New Roman" panose="02020603050405020304" pitchFamily="18" charset="0"/>
              </a:rPr>
              <a:t>0.2503</a:t>
            </a:r>
          </a:p>
          <a:p>
            <a:r>
              <a:rPr lang="en-US" dirty="0">
                <a:solidFill>
                  <a:schemeClr val="bg1"/>
                </a:solidFill>
                <a:latin typeface="Times New Roman" panose="02020603050405020304" pitchFamily="18" charset="0"/>
                <a:cs typeface="Times New Roman" panose="02020603050405020304" pitchFamily="18" charset="0"/>
              </a:rPr>
              <a:t>0.2504</a:t>
            </a:r>
          </a:p>
        </p:txBody>
      </p:sp>
      <p:graphicFrame>
        <p:nvGraphicFramePr>
          <p:cNvPr id="21" name="Object 20">
            <a:extLst>
              <a:ext uri="{FF2B5EF4-FFF2-40B4-BE49-F238E27FC236}">
                <a16:creationId xmlns:a16="http://schemas.microsoft.com/office/drawing/2014/main" id="{FEC68FF5-EC14-4A78-81BE-D2C6D1C37681}"/>
              </a:ext>
            </a:extLst>
          </p:cNvPr>
          <p:cNvGraphicFramePr>
            <a:graphicFrameLocks noChangeAspect="1"/>
          </p:cNvGraphicFramePr>
          <p:nvPr>
            <p:extLst>
              <p:ext uri="{D42A27DB-BD31-4B8C-83A1-F6EECF244321}">
                <p14:modId xmlns:p14="http://schemas.microsoft.com/office/powerpoint/2010/main" val="3059647618"/>
              </p:ext>
            </p:extLst>
          </p:nvPr>
        </p:nvGraphicFramePr>
        <p:xfrm>
          <a:off x="6001245" y="2005013"/>
          <a:ext cx="1262063" cy="700087"/>
        </p:xfrm>
        <a:graphic>
          <a:graphicData uri="http://schemas.openxmlformats.org/presentationml/2006/ole">
            <mc:AlternateContent xmlns:mc="http://schemas.openxmlformats.org/markup-compatibility/2006">
              <mc:Choice xmlns:v="urn:schemas-microsoft-com:vml" Requires="v">
                <p:oleObj spid="_x0000_s34818" name="Equation" r:id="rId6" imgW="622080" imgH="342720" progId="Equation.DSMT4">
                  <p:embed/>
                </p:oleObj>
              </mc:Choice>
              <mc:Fallback>
                <p:oleObj name="Equation" r:id="rId6" imgW="622080" imgH="342720" progId="Equation.DSMT4">
                  <p:embed/>
                  <p:pic>
                    <p:nvPicPr>
                      <p:cNvPr id="21" name="Object 20">
                        <a:extLst>
                          <a:ext uri="{FF2B5EF4-FFF2-40B4-BE49-F238E27FC236}">
                            <a16:creationId xmlns:a16="http://schemas.microsoft.com/office/drawing/2014/main" id="{FEC68FF5-EC14-4A78-81BE-D2C6D1C37681}"/>
                          </a:ext>
                        </a:extLst>
                      </p:cNvPr>
                      <p:cNvPicPr/>
                      <p:nvPr/>
                    </p:nvPicPr>
                    <p:blipFill>
                      <a:blip r:embed="rId7"/>
                      <a:stretch>
                        <a:fillRect/>
                      </a:stretch>
                    </p:blipFill>
                    <p:spPr>
                      <a:xfrm>
                        <a:off x="6001245" y="2005013"/>
                        <a:ext cx="1262063" cy="700087"/>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6EFB3A8C-E5A7-431F-99D9-787879D7B168}"/>
              </a:ext>
            </a:extLst>
          </p:cNvPr>
          <p:cNvSpPr txBox="1"/>
          <p:nvPr/>
        </p:nvSpPr>
        <p:spPr>
          <a:xfrm>
            <a:off x="7684735" y="2153767"/>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Ratio</a:t>
            </a:r>
            <a:endParaRPr lang="en-US" sz="2000" dirty="0"/>
          </a:p>
        </p:txBody>
      </p:sp>
      <p:sp>
        <p:nvSpPr>
          <p:cNvPr id="16" name="TextBox 15">
            <a:extLst>
              <a:ext uri="{FF2B5EF4-FFF2-40B4-BE49-F238E27FC236}">
                <a16:creationId xmlns:a16="http://schemas.microsoft.com/office/drawing/2014/main" id="{B059D71F-668A-45D0-A218-6F531AB34E2E}"/>
              </a:ext>
            </a:extLst>
          </p:cNvPr>
          <p:cNvSpPr txBox="1"/>
          <p:nvPr/>
        </p:nvSpPr>
        <p:spPr>
          <a:xfrm>
            <a:off x="2163446" y="5503205"/>
            <a:ext cx="2265027" cy="369332"/>
          </a:xfrm>
          <a:prstGeom prst="rect">
            <a:avLst/>
          </a:prstGeom>
          <a:noFill/>
        </p:spPr>
        <p:txBody>
          <a:bodyPr wrap="square">
            <a:spAutoFit/>
          </a:bodyPr>
          <a:lstStyle/>
          <a:p>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–0.841470984807897</a:t>
            </a:r>
            <a:endParaRPr lang="en-US" dirty="0"/>
          </a:p>
        </p:txBody>
      </p:sp>
      <p:sp>
        <p:nvSpPr>
          <p:cNvPr id="20" name="Rectangle: Rounded Corners 19">
            <a:extLst>
              <a:ext uri="{FF2B5EF4-FFF2-40B4-BE49-F238E27FC236}">
                <a16:creationId xmlns:a16="http://schemas.microsoft.com/office/drawing/2014/main" id="{918FC7F5-889E-4E8F-9FB2-4E40772C0038}"/>
              </a:ext>
            </a:extLst>
          </p:cNvPr>
          <p:cNvSpPr/>
          <p:nvPr/>
        </p:nvSpPr>
        <p:spPr>
          <a:xfrm>
            <a:off x="2205391" y="5167618"/>
            <a:ext cx="1023457" cy="64633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AE4696CD-015C-4232-B702-FAE40167D4C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175658124"/>
      </p:ext>
    </p:extLst>
  </p:cSld>
  <p:clrMapOvr>
    <a:masterClrMapping/>
  </p:clrMapOvr>
  <mc:AlternateContent xmlns:mc="http://schemas.openxmlformats.org/markup-compatibility/2006" xmlns:p14="http://schemas.microsoft.com/office/powerpoint/2010/main">
    <mc:Choice Requires="p14">
      <p:transition spd="slow" p14:dur="2000" advTm="77745"/>
    </mc:Choice>
    <mc:Fallback xmlns="">
      <p:transition spd="slow" advTm="77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7" fill="hold" display="0">
                  <p:stCondLst>
                    <p:cond delay="indefinite"/>
                  </p:stCondLst>
                  <p:endCondLst>
                    <p:cond evt="onStopAudio" delay="0">
                      <p:tgtEl>
                        <p:sldTgt/>
                      </p:tgtEl>
                    </p:cond>
                  </p:endCondLst>
                </p:cTn>
                <p:tgtEl>
                  <p:spTgt spid="7"/>
                </p:tgtEl>
              </p:cMediaNode>
            </p:audio>
          </p:childTnLst>
        </p:cTn>
      </p:par>
    </p:tnLst>
    <p:bldLst>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93963-57DA-4918-BC7A-95AAE0A3519A}"/>
              </a:ext>
            </a:extLst>
          </p:cNvPr>
          <p:cNvSpPr>
            <a:spLocks noGrp="1"/>
          </p:cNvSpPr>
          <p:nvPr>
            <p:ph type="title"/>
          </p:nvPr>
        </p:nvSpPr>
        <p:spPr/>
        <p:txBody>
          <a:bodyPr/>
          <a:lstStyle/>
          <a:p>
            <a:r>
              <a:rPr lang="en-US" dirty="0"/>
              <a:t>Summary of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2</a:t>
            </a:r>
            <a:r>
              <a:rPr lang="en-US" dirty="0">
                <a:latin typeface="Times New Roman" panose="02020603050405020304" pitchFamily="18" charset="0"/>
              </a:rPr>
              <a:t>) </a:t>
            </a:r>
            <a:r>
              <a:rPr lang="en-US" dirty="0"/>
              <a:t>approximations</a:t>
            </a:r>
          </a:p>
        </p:txBody>
      </p:sp>
      <p:sp>
        <p:nvSpPr>
          <p:cNvPr id="3" name="Content Placeholder 2">
            <a:extLst>
              <a:ext uri="{FF2B5EF4-FFF2-40B4-BE49-F238E27FC236}">
                <a16:creationId xmlns:a16="http://schemas.microsoft.com/office/drawing/2014/main" id="{6ED13E52-E183-4EDE-8796-294C02795167}"/>
              </a:ext>
            </a:extLst>
          </p:cNvPr>
          <p:cNvSpPr>
            <a:spLocks noGrp="1"/>
          </p:cNvSpPr>
          <p:nvPr>
            <p:ph idx="1"/>
          </p:nvPr>
        </p:nvSpPr>
        <p:spPr/>
        <p:txBody>
          <a:bodyPr/>
          <a:lstStyle/>
          <a:p>
            <a:r>
              <a:rPr lang="en-US" dirty="0"/>
              <a:t>Comparing these:</a:t>
            </a:r>
          </a:p>
        </p:txBody>
      </p:sp>
      <p:sp>
        <p:nvSpPr>
          <p:cNvPr id="4" name="Footer Placeholder 3">
            <a:extLst>
              <a:ext uri="{FF2B5EF4-FFF2-40B4-BE49-F238E27FC236}">
                <a16:creationId xmlns:a16="http://schemas.microsoft.com/office/drawing/2014/main" id="{DE4B1753-B041-4973-A266-EAAC01E91774}"/>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F4910588-0BF2-4CC1-B57E-7E43A215E59D}"/>
              </a:ext>
            </a:extLst>
          </p:cNvPr>
          <p:cNvSpPr>
            <a:spLocks noGrp="1"/>
          </p:cNvSpPr>
          <p:nvPr>
            <p:ph type="sldNum" sz="quarter" idx="12"/>
          </p:nvPr>
        </p:nvSpPr>
        <p:spPr/>
        <p:txBody>
          <a:bodyPr/>
          <a:lstStyle/>
          <a:p>
            <a:fld id="{42EF6DC8-DA9C-4533-8A40-BB00A2545AF8}" type="slidenum">
              <a:rPr lang="en-CA" smtClean="0"/>
              <a:pPr/>
              <a:t>42</a:t>
            </a:fld>
            <a:endParaRPr lang="en-CA"/>
          </a:p>
        </p:txBody>
      </p:sp>
      <p:graphicFrame>
        <p:nvGraphicFramePr>
          <p:cNvPr id="6" name="Object 5">
            <a:extLst>
              <a:ext uri="{FF2B5EF4-FFF2-40B4-BE49-F238E27FC236}">
                <a16:creationId xmlns:a16="http://schemas.microsoft.com/office/drawing/2014/main" id="{63233032-83E8-46D2-A415-8D09B7EDE0D3}"/>
              </a:ext>
            </a:extLst>
          </p:cNvPr>
          <p:cNvGraphicFramePr>
            <a:graphicFrameLocks noChangeAspect="1"/>
          </p:cNvGraphicFramePr>
          <p:nvPr>
            <p:extLst>
              <p:ext uri="{D42A27DB-BD31-4B8C-83A1-F6EECF244321}">
                <p14:modId xmlns:p14="http://schemas.microsoft.com/office/powerpoint/2010/main" val="925537090"/>
              </p:ext>
            </p:extLst>
          </p:nvPr>
        </p:nvGraphicFramePr>
        <p:xfrm>
          <a:off x="454025" y="4759325"/>
          <a:ext cx="8628063" cy="741363"/>
        </p:xfrm>
        <a:graphic>
          <a:graphicData uri="http://schemas.openxmlformats.org/presentationml/2006/ole">
            <mc:AlternateContent xmlns:mc="http://schemas.openxmlformats.org/markup-compatibility/2006">
              <mc:Choice xmlns:v="urn:schemas-microsoft-com:vml" Requires="v">
                <p:oleObj spid="_x0000_s35842" name="Equation" r:id="rId6" imgW="4863960" imgH="419040" progId="Equation.DSMT4">
                  <p:embed/>
                </p:oleObj>
              </mc:Choice>
              <mc:Fallback>
                <p:oleObj name="Equation" r:id="rId6" imgW="4863960" imgH="419040" progId="Equation.DSMT4">
                  <p:embed/>
                  <p:pic>
                    <p:nvPicPr>
                      <p:cNvPr id="6" name="Object 5">
                        <a:extLst>
                          <a:ext uri="{FF2B5EF4-FFF2-40B4-BE49-F238E27FC236}">
                            <a16:creationId xmlns:a16="http://schemas.microsoft.com/office/drawing/2014/main" id="{A86AB9D7-D0D4-4330-B312-D57B19B59258}"/>
                          </a:ext>
                        </a:extLst>
                      </p:cNvPr>
                      <p:cNvPicPr/>
                      <p:nvPr/>
                    </p:nvPicPr>
                    <p:blipFill>
                      <a:blip r:embed="rId7"/>
                      <a:stretch>
                        <a:fillRect/>
                      </a:stretch>
                    </p:blipFill>
                    <p:spPr>
                      <a:xfrm>
                        <a:off x="454025" y="4759325"/>
                        <a:ext cx="8628063" cy="741363"/>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FAF3DABE-6E95-4BBC-81C0-AC0AABDB895E}"/>
              </a:ext>
            </a:extLst>
          </p:cNvPr>
          <p:cNvGraphicFramePr>
            <a:graphicFrameLocks noChangeAspect="1"/>
          </p:cNvGraphicFramePr>
          <p:nvPr>
            <p:extLst>
              <p:ext uri="{D42A27DB-BD31-4B8C-83A1-F6EECF244321}">
                <p14:modId xmlns:p14="http://schemas.microsoft.com/office/powerpoint/2010/main" val="995466626"/>
              </p:ext>
            </p:extLst>
          </p:nvPr>
        </p:nvGraphicFramePr>
        <p:xfrm>
          <a:off x="482280" y="4019550"/>
          <a:ext cx="6218237" cy="739775"/>
        </p:xfrm>
        <a:graphic>
          <a:graphicData uri="http://schemas.openxmlformats.org/presentationml/2006/ole">
            <mc:AlternateContent xmlns:mc="http://schemas.openxmlformats.org/markup-compatibility/2006">
              <mc:Choice xmlns:v="urn:schemas-microsoft-com:vml" Requires="v">
                <p:oleObj spid="_x0000_s35843" name="Equation" r:id="rId8" imgW="3504960" imgH="419040" progId="Equation.DSMT4">
                  <p:embed/>
                </p:oleObj>
              </mc:Choice>
              <mc:Fallback>
                <p:oleObj name="Equation" r:id="rId8" imgW="3504960" imgH="419040" progId="Equation.DSMT4">
                  <p:embed/>
                  <p:pic>
                    <p:nvPicPr>
                      <p:cNvPr id="14" name="Object 13">
                        <a:extLst>
                          <a:ext uri="{FF2B5EF4-FFF2-40B4-BE49-F238E27FC236}">
                            <a16:creationId xmlns:a16="http://schemas.microsoft.com/office/drawing/2014/main" id="{184C9807-0C56-403A-ADCE-2B8EDF5E52B2}"/>
                          </a:ext>
                        </a:extLst>
                      </p:cNvPr>
                      <p:cNvPicPr/>
                      <p:nvPr/>
                    </p:nvPicPr>
                    <p:blipFill>
                      <a:blip r:embed="rId9"/>
                      <a:stretch>
                        <a:fillRect/>
                      </a:stretch>
                    </p:blipFill>
                    <p:spPr>
                      <a:xfrm>
                        <a:off x="482280" y="4019550"/>
                        <a:ext cx="6218237" cy="73977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AF7EA378-47AC-45F4-A8D5-A5AD9B6B8523}"/>
              </a:ext>
            </a:extLst>
          </p:cNvPr>
          <p:cNvGraphicFramePr>
            <a:graphicFrameLocks noChangeAspect="1"/>
          </p:cNvGraphicFramePr>
          <p:nvPr>
            <p:extLst>
              <p:ext uri="{D42A27DB-BD31-4B8C-83A1-F6EECF244321}">
                <p14:modId xmlns:p14="http://schemas.microsoft.com/office/powerpoint/2010/main" val="3019609957"/>
              </p:ext>
            </p:extLst>
          </p:nvPr>
        </p:nvGraphicFramePr>
        <p:xfrm>
          <a:off x="517525" y="2868613"/>
          <a:ext cx="7005638" cy="739775"/>
        </p:xfrm>
        <a:graphic>
          <a:graphicData uri="http://schemas.openxmlformats.org/presentationml/2006/ole">
            <mc:AlternateContent xmlns:mc="http://schemas.openxmlformats.org/markup-compatibility/2006">
              <mc:Choice xmlns:v="urn:schemas-microsoft-com:vml" Requires="v">
                <p:oleObj spid="_x0000_s35844" name="Equation" r:id="rId10" imgW="3949560" imgH="419040" progId="Equation.DSMT4">
                  <p:embed/>
                </p:oleObj>
              </mc:Choice>
              <mc:Fallback>
                <p:oleObj name="Equation" r:id="rId10" imgW="3949560" imgH="419040" progId="Equation.DSMT4">
                  <p:embed/>
                  <p:pic>
                    <p:nvPicPr>
                      <p:cNvPr id="39" name="Object 38">
                        <a:extLst>
                          <a:ext uri="{FF2B5EF4-FFF2-40B4-BE49-F238E27FC236}">
                            <a16:creationId xmlns:a16="http://schemas.microsoft.com/office/drawing/2014/main" id="{B8502FAC-8EC1-4CD6-857B-1CE104788F8D}"/>
                          </a:ext>
                        </a:extLst>
                      </p:cNvPr>
                      <p:cNvPicPr/>
                      <p:nvPr/>
                    </p:nvPicPr>
                    <p:blipFill>
                      <a:blip r:embed="rId11"/>
                      <a:stretch>
                        <a:fillRect/>
                      </a:stretch>
                    </p:blipFill>
                    <p:spPr>
                      <a:xfrm>
                        <a:off x="517525" y="2868613"/>
                        <a:ext cx="7005638" cy="7397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63DD5C0E-762A-4966-9DC8-6B3F558EBFF8}"/>
              </a:ext>
            </a:extLst>
          </p:cNvPr>
          <p:cNvGraphicFramePr>
            <a:graphicFrameLocks noChangeAspect="1"/>
          </p:cNvGraphicFramePr>
          <p:nvPr>
            <p:extLst>
              <p:ext uri="{D42A27DB-BD31-4B8C-83A1-F6EECF244321}">
                <p14:modId xmlns:p14="http://schemas.microsoft.com/office/powerpoint/2010/main" val="743417584"/>
              </p:ext>
            </p:extLst>
          </p:nvPr>
        </p:nvGraphicFramePr>
        <p:xfrm>
          <a:off x="406080" y="2129193"/>
          <a:ext cx="5137150" cy="739775"/>
        </p:xfrm>
        <a:graphic>
          <a:graphicData uri="http://schemas.openxmlformats.org/presentationml/2006/ole">
            <mc:AlternateContent xmlns:mc="http://schemas.openxmlformats.org/markup-compatibility/2006">
              <mc:Choice xmlns:v="urn:schemas-microsoft-com:vml" Requires="v">
                <p:oleObj spid="_x0000_s35845" name="Equation" r:id="rId12" imgW="2895480" imgH="419040" progId="Equation.DSMT4">
                  <p:embed/>
                </p:oleObj>
              </mc:Choice>
              <mc:Fallback>
                <p:oleObj name="Equation" r:id="rId12" imgW="2895480" imgH="419040" progId="Equation.DSMT4">
                  <p:embed/>
                  <p:pic>
                    <p:nvPicPr>
                      <p:cNvPr id="14" name="Object 13">
                        <a:extLst>
                          <a:ext uri="{FF2B5EF4-FFF2-40B4-BE49-F238E27FC236}">
                            <a16:creationId xmlns:a16="http://schemas.microsoft.com/office/drawing/2014/main" id="{184C9807-0C56-403A-ADCE-2B8EDF5E52B2}"/>
                          </a:ext>
                        </a:extLst>
                      </p:cNvPr>
                      <p:cNvPicPr/>
                      <p:nvPr/>
                    </p:nvPicPr>
                    <p:blipFill>
                      <a:blip r:embed="rId13"/>
                      <a:stretch>
                        <a:fillRect/>
                      </a:stretch>
                    </p:blipFill>
                    <p:spPr>
                      <a:xfrm>
                        <a:off x="406080" y="2129193"/>
                        <a:ext cx="5137150" cy="739775"/>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BD409EB9-D7BF-411C-A9AA-3E45CC18DA1B}"/>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856179316"/>
      </p:ext>
    </p:extLst>
  </p:cSld>
  <p:clrMapOvr>
    <a:masterClrMapping/>
  </p:clrMapOvr>
  <mc:AlternateContent xmlns:mc="http://schemas.openxmlformats.org/markup-compatibility/2006" xmlns:p14="http://schemas.microsoft.com/office/powerpoint/2010/main">
    <mc:Choice Requires="p14">
      <p:transition spd="slow" p14:dur="2000" advTm="91002"/>
    </mc:Choice>
    <mc:Fallback xmlns="">
      <p:transition spd="slow" advTm="91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1"/>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Are aware of numerous approximations of the derivative and second derivative</a:t>
            </a:r>
          </a:p>
          <a:p>
            <a:pPr lvl="1"/>
            <a:r>
              <a:rPr lang="en-US" dirty="0">
                <a:latin typeface="Times New Roman" panose="02020603050405020304" pitchFamily="18" charset="0"/>
              </a:rPr>
              <a:t>Understand that the error should likely be O(</a:t>
            </a:r>
            <a:r>
              <a:rPr lang="en-US" i="1" dirty="0">
                <a:latin typeface="Times New Roman" panose="02020603050405020304" pitchFamily="18" charset="0"/>
              </a:rPr>
              <a:t>h</a:t>
            </a:r>
            <a:r>
              <a:rPr lang="en-US" baseline="30000" dirty="0">
                <a:latin typeface="Times New Roman" panose="02020603050405020304" pitchFamily="18" charset="0"/>
              </a:rPr>
              <a:t>2</a:t>
            </a:r>
            <a:r>
              <a:rPr lang="en-US" dirty="0">
                <a:latin typeface="Times New Roman" panose="02020603050405020304" pitchFamily="18" charset="0"/>
              </a:rPr>
              <a:t>) to be reasonable</a:t>
            </a:r>
          </a:p>
          <a:p>
            <a:pPr lvl="1"/>
            <a:r>
              <a:rPr lang="en-US" dirty="0">
                <a:latin typeface="Times New Roman" panose="02020603050405020304" pitchFamily="18" charset="0"/>
              </a:rPr>
              <a:t>Have seen O(</a:t>
            </a:r>
            <a:r>
              <a:rPr lang="en-US" i="1" dirty="0">
                <a:latin typeface="Times New Roman" panose="02020603050405020304" pitchFamily="18" charset="0"/>
              </a:rPr>
              <a:t>h</a:t>
            </a:r>
            <a:r>
              <a:rPr lang="en-US" baseline="30000" dirty="0">
                <a:latin typeface="Times New Roman" panose="02020603050405020304" pitchFamily="18" charset="0"/>
              </a:rPr>
              <a:t>2</a:t>
            </a:r>
            <a:r>
              <a:rPr lang="en-US" dirty="0">
                <a:latin typeface="Times New Roman" panose="02020603050405020304" pitchFamily="18" charset="0"/>
              </a:rPr>
              <a:t>) approximations that are both centered and backward</a:t>
            </a:r>
          </a:p>
          <a:p>
            <a:pPr lvl="1"/>
            <a:r>
              <a:rPr lang="en-US" dirty="0">
                <a:latin typeface="Times New Roman" panose="02020603050405020304" pitchFamily="18" charset="0"/>
              </a:rPr>
              <a:t>Have observed how these formulas actually work by looking at examples</a:t>
            </a:r>
          </a:p>
          <a:p>
            <a:pPr marL="457200" lvl="1"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Approximating derivatives using interpolating polynomials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43</a:t>
            </a:fld>
            <a:endParaRPr lang="en-CA"/>
          </a:p>
        </p:txBody>
      </p:sp>
      <p:pic>
        <p:nvPicPr>
          <p:cNvPr id="8" name="Audio 7">
            <a:hlinkClick r:id="" action="ppaction://media"/>
            <a:extLst>
              <a:ext uri="{FF2B5EF4-FFF2-40B4-BE49-F238E27FC236}">
                <a16:creationId xmlns:a16="http://schemas.microsoft.com/office/drawing/2014/main" id="{6039212F-18F1-466E-8427-4C7B3F48D2E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67737"/>
    </mc:Choice>
    <mc:Fallback xmlns="">
      <p:transition spd="slow" advTm="67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https://en.wikipedia.org/wiki/Taylor_series</a:t>
            </a:r>
          </a:p>
        </p:txBody>
      </p:sp>
      <p:sp>
        <p:nvSpPr>
          <p:cNvPr id="4" name="Footer Placeholder 3"/>
          <p:cNvSpPr>
            <a:spLocks noGrp="1"/>
          </p:cNvSpPr>
          <p:nvPr>
            <p:ph type="ftr" sz="quarter" idx="11"/>
          </p:nvPr>
        </p:nvSpPr>
        <p:spPr/>
        <p:txBody>
          <a:bodyPr/>
          <a:lstStyle/>
          <a:p>
            <a:r>
              <a:rPr lang="en-US"/>
              <a:t>Approximating derivatives using interpolating polynomials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44</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err="1"/>
              <a:t>Tazik</a:t>
            </a:r>
            <a:r>
              <a:rPr lang="en-US" sz="1800" dirty="0"/>
              <a:t> Shahjahan and Jason Hsu for pointing out typos.</a:t>
            </a:r>
            <a:endParaRPr lang="en-CA" sz="1800" dirty="0"/>
          </a:p>
        </p:txBody>
      </p:sp>
      <p:sp>
        <p:nvSpPr>
          <p:cNvPr id="4" name="Footer Placeholder 3"/>
          <p:cNvSpPr>
            <a:spLocks noGrp="1"/>
          </p:cNvSpPr>
          <p:nvPr>
            <p:ph type="ftr" sz="quarter" idx="11"/>
          </p:nvPr>
        </p:nvSpPr>
        <p:spPr/>
        <p:txBody>
          <a:bodyPr/>
          <a:lstStyle/>
          <a:p>
            <a:r>
              <a:rPr lang="en-US"/>
              <a:t>Approximating derivatives using interpolating polynomials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45</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Approximating derivatives using interpolating polynomials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46</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Approximating derivatives using interpolating polynomials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47</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Forward divided difference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Now, given this slope:</a:t>
            </a:r>
          </a:p>
          <a:p>
            <a:pPr lvl="1"/>
            <a:endParaRPr lang="en-US" dirty="0"/>
          </a:p>
          <a:p>
            <a:pPr lvl="1"/>
            <a:endParaRPr lang="en-US" dirty="0"/>
          </a:p>
          <a:p>
            <a:pPr lvl="1"/>
            <a:r>
              <a:rPr lang="en-US" dirty="0"/>
              <a:t>Note that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i="1" dirty="0">
                <a:latin typeface="Times New Roman" panose="02020603050405020304" pitchFamily="18" charset="0"/>
              </a:rPr>
              <a:t> </a:t>
            </a:r>
            <a:r>
              <a:rPr lang="en-US" dirty="0">
                <a:latin typeface="Times New Roman" panose="02020603050405020304" pitchFamily="18" charset="0"/>
              </a:rPr>
              <a:t>+ </a:t>
            </a:r>
            <a:r>
              <a:rPr lang="en-US" i="1" dirty="0">
                <a:latin typeface="Times New Roman" panose="02020603050405020304" pitchFamily="18" charset="0"/>
              </a:rPr>
              <a:t>h</a:t>
            </a:r>
            <a:r>
              <a:rPr lang="en-US" dirty="0">
                <a:latin typeface="Times New Roman" panose="02020603050405020304" pitchFamily="18" charset="0"/>
              </a:rPr>
              <a:t> = </a:t>
            </a:r>
            <a:r>
              <a:rPr lang="en-US" i="1" dirty="0">
                <a:latin typeface="Times New Roman" panose="02020603050405020304" pitchFamily="18" charset="0"/>
              </a:rPr>
              <a:t>x</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t> and that </a:t>
            </a:r>
            <a:r>
              <a:rPr lang="en-US" i="1" dirty="0">
                <a:latin typeface="Times New Roman" panose="02020603050405020304" pitchFamily="18" charset="0"/>
              </a:rPr>
              <a:t>x</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a:latin typeface="Times New Roman" panose="02020603050405020304" pitchFamily="18" charset="0"/>
              </a:rPr>
              <a:t>h</a:t>
            </a:r>
            <a:endParaRPr lang="en-US" dirty="0"/>
          </a:p>
          <a:p>
            <a:pPr lvl="1"/>
            <a:r>
              <a:rPr lang="en-US" dirty="0"/>
              <a:t>Thus, this formula is equivalent to</a:t>
            </a:r>
          </a:p>
          <a:p>
            <a:pPr lvl="1"/>
            <a:endParaRPr lang="en-US" dirty="0"/>
          </a:p>
          <a:p>
            <a:pPr lvl="1"/>
            <a:endParaRPr lang="en-US" dirty="0"/>
          </a:p>
          <a:p>
            <a:pPr lvl="2"/>
            <a:r>
              <a:rPr lang="en-US" dirty="0"/>
              <a:t>We are periodically sampling, so we</a:t>
            </a:r>
            <a:br>
              <a:rPr lang="en-US" dirty="0"/>
            </a:br>
            <a:r>
              <a:rPr lang="en-US" dirty="0"/>
              <a:t>cannot reduce </a:t>
            </a:r>
            <a:r>
              <a:rPr lang="en-US" i="1" dirty="0">
                <a:latin typeface="Times New Roman" panose="02020603050405020304" pitchFamily="18" charset="0"/>
              </a:rPr>
              <a:t>h</a:t>
            </a:r>
            <a:r>
              <a:rPr lang="en-US" dirty="0"/>
              <a:t>, so what is the</a:t>
            </a:r>
            <a:br>
              <a:rPr lang="en-US" dirty="0"/>
            </a:br>
            <a:r>
              <a:rPr lang="en-US" dirty="0"/>
              <a:t>error of this approximation? </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sp>
        <p:nvSpPr>
          <p:cNvPr id="33" name="Freeform: Shape 32">
            <a:extLst>
              <a:ext uri="{FF2B5EF4-FFF2-40B4-BE49-F238E27FC236}">
                <a16:creationId xmlns:a16="http://schemas.microsoft.com/office/drawing/2014/main" id="{40194DA4-2FBD-4275-ADB0-A82387472914}"/>
              </a:ext>
            </a:extLst>
          </p:cNvPr>
          <p:cNvSpPr/>
          <p:nvPr/>
        </p:nvSpPr>
        <p:spPr>
          <a:xfrm>
            <a:off x="3210508" y="4022677"/>
            <a:ext cx="4471791" cy="1803748"/>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A43E8778-2D11-459B-931C-E44CF229E9F3}"/>
              </a:ext>
            </a:extLst>
          </p:cNvPr>
          <p:cNvCxnSpPr>
            <a:cxnSpLocks/>
          </p:cNvCxnSpPr>
          <p:nvPr/>
        </p:nvCxnSpPr>
        <p:spPr>
          <a:xfrm>
            <a:off x="727243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8B2941D-1ED8-48DB-8921-0CFD8DEE85E7}"/>
              </a:ext>
            </a:extLst>
          </p:cNvPr>
          <p:cNvSpPr txBox="1"/>
          <p:nvPr/>
        </p:nvSpPr>
        <p:spPr>
          <a:xfrm>
            <a:off x="7115985" y="6346145"/>
            <a:ext cx="554960"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cxnSp>
        <p:nvCxnSpPr>
          <p:cNvPr id="37" name="Straight Connector 36">
            <a:extLst>
              <a:ext uri="{FF2B5EF4-FFF2-40B4-BE49-F238E27FC236}">
                <a16:creationId xmlns:a16="http://schemas.microsoft.com/office/drawing/2014/main" id="{3BF65A92-DE1F-44CF-9888-73DF3E1C5828}"/>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865BFE-E9A6-45FA-9544-51B51A32BA40}"/>
              </a:ext>
            </a:extLst>
          </p:cNvPr>
          <p:cNvCxnSpPr>
            <a:cxnSpLocks/>
          </p:cNvCxnSpPr>
          <p:nvPr/>
        </p:nvCxnSpPr>
        <p:spPr>
          <a:xfrm>
            <a:off x="6329921"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1387434-AD7B-4A14-B747-6933069A2BE4}"/>
              </a:ext>
            </a:extLst>
          </p:cNvPr>
          <p:cNvSpPr txBox="1"/>
          <p:nvPr/>
        </p:nvSpPr>
        <p:spPr>
          <a:xfrm>
            <a:off x="6180681" y="6346145"/>
            <a:ext cx="3738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cxnSp>
        <p:nvCxnSpPr>
          <p:cNvPr id="40" name="Straight Connector 39">
            <a:extLst>
              <a:ext uri="{FF2B5EF4-FFF2-40B4-BE49-F238E27FC236}">
                <a16:creationId xmlns:a16="http://schemas.microsoft.com/office/drawing/2014/main" id="{80665CF6-0867-4FA3-B143-CD92E3DFAB5C}"/>
              </a:ext>
            </a:extLst>
          </p:cNvPr>
          <p:cNvCxnSpPr>
            <a:cxnSpLocks/>
          </p:cNvCxnSpPr>
          <p:nvPr/>
        </p:nvCxnSpPr>
        <p:spPr>
          <a:xfrm>
            <a:off x="633426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BD8E34C-ADE2-41EE-B585-80C527A51D05}"/>
              </a:ext>
            </a:extLst>
          </p:cNvPr>
          <p:cNvSpPr txBox="1"/>
          <p:nvPr/>
        </p:nvSpPr>
        <p:spPr>
          <a:xfrm>
            <a:off x="6177815" y="6346145"/>
            <a:ext cx="554960"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cxnSp>
        <p:nvCxnSpPr>
          <p:cNvPr id="42" name="Straight Connector 41">
            <a:extLst>
              <a:ext uri="{FF2B5EF4-FFF2-40B4-BE49-F238E27FC236}">
                <a16:creationId xmlns:a16="http://schemas.microsoft.com/office/drawing/2014/main" id="{44A83870-8A49-4D93-86B0-51E24B6A4358}"/>
              </a:ext>
            </a:extLst>
          </p:cNvPr>
          <p:cNvCxnSpPr>
            <a:cxnSpLocks/>
          </p:cNvCxnSpPr>
          <p:nvPr/>
        </p:nvCxnSpPr>
        <p:spPr>
          <a:xfrm>
            <a:off x="539609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EDDA569-7926-45D5-A3E7-0E174115CD1A}"/>
              </a:ext>
            </a:extLst>
          </p:cNvPr>
          <p:cNvSpPr txBox="1"/>
          <p:nvPr/>
        </p:nvSpPr>
        <p:spPr>
          <a:xfrm>
            <a:off x="5239645" y="6346145"/>
            <a:ext cx="3738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4" name="Straight Connector 43">
            <a:extLst>
              <a:ext uri="{FF2B5EF4-FFF2-40B4-BE49-F238E27FC236}">
                <a16:creationId xmlns:a16="http://schemas.microsoft.com/office/drawing/2014/main" id="{DA1603F3-221A-42DB-A984-509FE16F72B6}"/>
              </a:ext>
            </a:extLst>
          </p:cNvPr>
          <p:cNvCxnSpPr>
            <a:cxnSpLocks/>
          </p:cNvCxnSpPr>
          <p:nvPr/>
        </p:nvCxnSpPr>
        <p:spPr>
          <a:xfrm>
            <a:off x="445792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D965605-F455-4814-8D4E-AA0E36FCDF34}"/>
              </a:ext>
            </a:extLst>
          </p:cNvPr>
          <p:cNvSpPr txBox="1"/>
          <p:nvPr/>
        </p:nvSpPr>
        <p:spPr>
          <a:xfrm>
            <a:off x="4301475" y="6346145"/>
            <a:ext cx="543739"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cxnSp>
        <p:nvCxnSpPr>
          <p:cNvPr id="46" name="Straight Connector 45">
            <a:extLst>
              <a:ext uri="{FF2B5EF4-FFF2-40B4-BE49-F238E27FC236}">
                <a16:creationId xmlns:a16="http://schemas.microsoft.com/office/drawing/2014/main" id="{E0233B6B-8CEA-4126-AE61-7EBCBA912875}"/>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7B4DBDA-458E-4A08-8AD2-60719A34E98D}"/>
              </a:ext>
            </a:extLst>
          </p:cNvPr>
          <p:cNvSpPr txBox="1"/>
          <p:nvPr/>
        </p:nvSpPr>
        <p:spPr>
          <a:xfrm>
            <a:off x="3363305" y="6346145"/>
            <a:ext cx="543739"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49" name="Oval 48">
            <a:extLst>
              <a:ext uri="{FF2B5EF4-FFF2-40B4-BE49-F238E27FC236}">
                <a16:creationId xmlns:a16="http://schemas.microsoft.com/office/drawing/2014/main" id="{67431AE2-ACB9-49A0-83FE-662287E0F0A6}"/>
              </a:ext>
            </a:extLst>
          </p:cNvPr>
          <p:cNvSpPr/>
          <p:nvPr/>
        </p:nvSpPr>
        <p:spPr>
          <a:xfrm>
            <a:off x="5354964" y="538435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EA67D62-AAE1-42A4-995F-EBBCEE99669B}"/>
              </a:ext>
            </a:extLst>
          </p:cNvPr>
          <p:cNvSpPr/>
          <p:nvPr/>
        </p:nvSpPr>
        <p:spPr>
          <a:xfrm>
            <a:off x="6297720" y="49329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B3E2372E-B37A-44C0-B217-958EB7B0728C}"/>
              </a:ext>
            </a:extLst>
          </p:cNvPr>
          <p:cNvSpPr txBox="1"/>
          <p:nvPr/>
        </p:nvSpPr>
        <p:spPr>
          <a:xfrm>
            <a:off x="4900449" y="4945249"/>
            <a:ext cx="67839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88ACC625-DD4E-47E4-870D-AB88A1445E46}"/>
              </a:ext>
            </a:extLst>
          </p:cNvPr>
          <p:cNvSpPr txBox="1"/>
          <p:nvPr/>
        </p:nvSpPr>
        <p:spPr>
          <a:xfrm>
            <a:off x="5706192" y="4454822"/>
            <a:ext cx="85953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graphicFrame>
        <p:nvGraphicFramePr>
          <p:cNvPr id="28" name="Object 27">
            <a:extLst>
              <a:ext uri="{FF2B5EF4-FFF2-40B4-BE49-F238E27FC236}">
                <a16:creationId xmlns:a16="http://schemas.microsoft.com/office/drawing/2014/main" id="{D1B8F98A-495E-44DF-82F5-BE0B4F037799}"/>
              </a:ext>
            </a:extLst>
          </p:cNvPr>
          <p:cNvGraphicFramePr>
            <a:graphicFrameLocks noChangeAspect="1"/>
          </p:cNvGraphicFramePr>
          <p:nvPr>
            <p:extLst>
              <p:ext uri="{D42A27DB-BD31-4B8C-83A1-F6EECF244321}">
                <p14:modId xmlns:p14="http://schemas.microsoft.com/office/powerpoint/2010/main" val="3461614405"/>
              </p:ext>
            </p:extLst>
          </p:nvPr>
        </p:nvGraphicFramePr>
        <p:xfrm>
          <a:off x="3797464" y="3587955"/>
          <a:ext cx="2095500" cy="742950"/>
        </p:xfrm>
        <a:graphic>
          <a:graphicData uri="http://schemas.openxmlformats.org/presentationml/2006/ole">
            <mc:AlternateContent xmlns:mc="http://schemas.openxmlformats.org/markup-compatibility/2006">
              <mc:Choice xmlns:v="urn:schemas-microsoft-com:vml" Requires="v">
                <p:oleObj spid="_x0000_s2050" name="Equation" r:id="rId6" imgW="1180800" imgH="419040" progId="Equation.DSMT4">
                  <p:embed/>
                </p:oleObj>
              </mc:Choice>
              <mc:Fallback>
                <p:oleObj name="Equation" r:id="rId6" imgW="1180800" imgH="419040" progId="Equation.DSMT4">
                  <p:embed/>
                  <p:pic>
                    <p:nvPicPr>
                      <p:cNvPr id="27" name="Object 26">
                        <a:extLst>
                          <a:ext uri="{FF2B5EF4-FFF2-40B4-BE49-F238E27FC236}">
                            <a16:creationId xmlns:a16="http://schemas.microsoft.com/office/drawing/2014/main" id="{F3CCF80B-6FBF-4CB7-998D-761091E3A962}"/>
                          </a:ext>
                        </a:extLst>
                      </p:cNvPr>
                      <p:cNvPicPr/>
                      <p:nvPr/>
                    </p:nvPicPr>
                    <p:blipFill>
                      <a:blip r:embed="rId7"/>
                      <a:stretch>
                        <a:fillRect/>
                      </a:stretch>
                    </p:blipFill>
                    <p:spPr>
                      <a:xfrm>
                        <a:off x="3797464" y="3587955"/>
                        <a:ext cx="2095500" cy="742950"/>
                      </a:xfrm>
                      <a:prstGeom prst="rect">
                        <a:avLst/>
                      </a:prstGeom>
                    </p:spPr>
                  </p:pic>
                </p:oleObj>
              </mc:Fallback>
            </mc:AlternateContent>
          </a:graphicData>
        </a:graphic>
      </p:graphicFrame>
      <p:cxnSp>
        <p:nvCxnSpPr>
          <p:cNvPr id="7" name="Straight Connector 6">
            <a:extLst>
              <a:ext uri="{FF2B5EF4-FFF2-40B4-BE49-F238E27FC236}">
                <a16:creationId xmlns:a16="http://schemas.microsoft.com/office/drawing/2014/main" id="{DF8485BC-C293-43E4-AE01-19EE84A5F1C8}"/>
              </a:ext>
            </a:extLst>
          </p:cNvPr>
          <p:cNvCxnSpPr>
            <a:cxnSpLocks/>
          </p:cNvCxnSpPr>
          <p:nvPr/>
        </p:nvCxnSpPr>
        <p:spPr>
          <a:xfrm flipV="1">
            <a:off x="5400684" y="4974046"/>
            <a:ext cx="942756" cy="451415"/>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1" name="Object 30">
            <a:extLst>
              <a:ext uri="{FF2B5EF4-FFF2-40B4-BE49-F238E27FC236}">
                <a16:creationId xmlns:a16="http://schemas.microsoft.com/office/drawing/2014/main" id="{95874596-D55A-4799-B11F-298466A5CED4}"/>
              </a:ext>
            </a:extLst>
          </p:cNvPr>
          <p:cNvGraphicFramePr>
            <a:graphicFrameLocks noChangeAspect="1"/>
          </p:cNvGraphicFramePr>
          <p:nvPr>
            <p:extLst>
              <p:ext uri="{D42A27DB-BD31-4B8C-83A1-F6EECF244321}">
                <p14:modId xmlns:p14="http://schemas.microsoft.com/office/powerpoint/2010/main" val="4292357817"/>
              </p:ext>
            </p:extLst>
          </p:nvPr>
        </p:nvGraphicFramePr>
        <p:xfrm>
          <a:off x="3636962" y="2014562"/>
          <a:ext cx="1870075" cy="809625"/>
        </p:xfrm>
        <a:graphic>
          <a:graphicData uri="http://schemas.openxmlformats.org/presentationml/2006/ole">
            <mc:AlternateContent xmlns:mc="http://schemas.openxmlformats.org/markup-compatibility/2006">
              <mc:Choice xmlns:v="urn:schemas-microsoft-com:vml" Requires="v">
                <p:oleObj spid="_x0000_s2051" name="Equation" r:id="rId8" imgW="1054080" imgH="457200" progId="Equation.DSMT4">
                  <p:embed/>
                </p:oleObj>
              </mc:Choice>
              <mc:Fallback>
                <p:oleObj name="Equation" r:id="rId8" imgW="1054080" imgH="457200" progId="Equation.DSMT4">
                  <p:embed/>
                  <p:pic>
                    <p:nvPicPr>
                      <p:cNvPr id="28" name="Object 27">
                        <a:extLst>
                          <a:ext uri="{FF2B5EF4-FFF2-40B4-BE49-F238E27FC236}">
                            <a16:creationId xmlns:a16="http://schemas.microsoft.com/office/drawing/2014/main" id="{D1B8F98A-495E-44DF-82F5-BE0B4F037799}"/>
                          </a:ext>
                        </a:extLst>
                      </p:cNvPr>
                      <p:cNvPicPr/>
                      <p:nvPr/>
                    </p:nvPicPr>
                    <p:blipFill>
                      <a:blip r:embed="rId9"/>
                      <a:stretch>
                        <a:fillRect/>
                      </a:stretch>
                    </p:blipFill>
                    <p:spPr>
                      <a:xfrm>
                        <a:off x="3636962" y="2014562"/>
                        <a:ext cx="1870075" cy="809625"/>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9860C4ED-399D-42DB-BDA2-2E5BE6B86CE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08574646"/>
      </p:ext>
    </p:extLst>
  </p:cSld>
  <p:clrMapOvr>
    <a:masterClrMapping/>
  </p:clrMapOvr>
  <mc:AlternateContent xmlns:mc="http://schemas.openxmlformats.org/markup-compatibility/2006" xmlns:p14="http://schemas.microsoft.com/office/powerpoint/2010/main">
    <mc:Choice Requires="p14">
      <p:transition spd="slow" p14:dur="2000" advTm="63605"/>
    </mc:Choice>
    <mc:Fallback xmlns="">
      <p:transition spd="slow" advTm="63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Forward divided difference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The only formulas we know that describe the error are Taylor series:</a:t>
            </a:r>
            <a:endParaRPr lang="en-US" dirty="0">
              <a:latin typeface="Times New Roman" panose="02020603050405020304" pitchFamily="18" charset="0"/>
            </a:endParaRPr>
          </a:p>
          <a:p>
            <a:pPr lvl="1"/>
            <a:endParaRPr lang="en-US" dirty="0">
              <a:latin typeface="Times New Roman" panose="02020603050405020304" pitchFamily="18" charset="0"/>
            </a:endParaRPr>
          </a:p>
          <a:p>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sp>
        <p:nvSpPr>
          <p:cNvPr id="33" name="Freeform: Shape 32">
            <a:extLst>
              <a:ext uri="{FF2B5EF4-FFF2-40B4-BE49-F238E27FC236}">
                <a16:creationId xmlns:a16="http://schemas.microsoft.com/office/drawing/2014/main" id="{40194DA4-2FBD-4275-ADB0-A82387472914}"/>
              </a:ext>
            </a:extLst>
          </p:cNvPr>
          <p:cNvSpPr/>
          <p:nvPr/>
        </p:nvSpPr>
        <p:spPr>
          <a:xfrm>
            <a:off x="3210508" y="4022677"/>
            <a:ext cx="4471791" cy="1803748"/>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A43E8778-2D11-459B-931C-E44CF229E9F3}"/>
              </a:ext>
            </a:extLst>
          </p:cNvPr>
          <p:cNvCxnSpPr>
            <a:cxnSpLocks/>
          </p:cNvCxnSpPr>
          <p:nvPr/>
        </p:nvCxnSpPr>
        <p:spPr>
          <a:xfrm>
            <a:off x="727243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8B2941D-1ED8-48DB-8921-0CFD8DEE85E7}"/>
              </a:ext>
            </a:extLst>
          </p:cNvPr>
          <p:cNvSpPr txBox="1"/>
          <p:nvPr/>
        </p:nvSpPr>
        <p:spPr>
          <a:xfrm>
            <a:off x="7115985" y="6346145"/>
            <a:ext cx="554960"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cxnSp>
        <p:nvCxnSpPr>
          <p:cNvPr id="37" name="Straight Connector 36">
            <a:extLst>
              <a:ext uri="{FF2B5EF4-FFF2-40B4-BE49-F238E27FC236}">
                <a16:creationId xmlns:a16="http://schemas.microsoft.com/office/drawing/2014/main" id="{3BF65A92-DE1F-44CF-9888-73DF3E1C5828}"/>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865BFE-E9A6-45FA-9544-51B51A32BA40}"/>
              </a:ext>
            </a:extLst>
          </p:cNvPr>
          <p:cNvCxnSpPr>
            <a:cxnSpLocks/>
          </p:cNvCxnSpPr>
          <p:nvPr/>
        </p:nvCxnSpPr>
        <p:spPr>
          <a:xfrm>
            <a:off x="6329921"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1387434-AD7B-4A14-B747-6933069A2BE4}"/>
              </a:ext>
            </a:extLst>
          </p:cNvPr>
          <p:cNvSpPr txBox="1"/>
          <p:nvPr/>
        </p:nvSpPr>
        <p:spPr>
          <a:xfrm>
            <a:off x="6180681" y="6346145"/>
            <a:ext cx="3738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cxnSp>
        <p:nvCxnSpPr>
          <p:cNvPr id="40" name="Straight Connector 39">
            <a:extLst>
              <a:ext uri="{FF2B5EF4-FFF2-40B4-BE49-F238E27FC236}">
                <a16:creationId xmlns:a16="http://schemas.microsoft.com/office/drawing/2014/main" id="{80665CF6-0867-4FA3-B143-CD92E3DFAB5C}"/>
              </a:ext>
            </a:extLst>
          </p:cNvPr>
          <p:cNvCxnSpPr>
            <a:cxnSpLocks/>
          </p:cNvCxnSpPr>
          <p:nvPr/>
        </p:nvCxnSpPr>
        <p:spPr>
          <a:xfrm>
            <a:off x="633426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BD8E34C-ADE2-41EE-B585-80C527A51D05}"/>
              </a:ext>
            </a:extLst>
          </p:cNvPr>
          <p:cNvSpPr txBox="1"/>
          <p:nvPr/>
        </p:nvSpPr>
        <p:spPr>
          <a:xfrm>
            <a:off x="6177815" y="6346145"/>
            <a:ext cx="554960"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cxnSp>
        <p:nvCxnSpPr>
          <p:cNvPr id="42" name="Straight Connector 41">
            <a:extLst>
              <a:ext uri="{FF2B5EF4-FFF2-40B4-BE49-F238E27FC236}">
                <a16:creationId xmlns:a16="http://schemas.microsoft.com/office/drawing/2014/main" id="{44A83870-8A49-4D93-86B0-51E24B6A4358}"/>
              </a:ext>
            </a:extLst>
          </p:cNvPr>
          <p:cNvCxnSpPr>
            <a:cxnSpLocks/>
          </p:cNvCxnSpPr>
          <p:nvPr/>
        </p:nvCxnSpPr>
        <p:spPr>
          <a:xfrm>
            <a:off x="539609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EDDA569-7926-45D5-A3E7-0E174115CD1A}"/>
              </a:ext>
            </a:extLst>
          </p:cNvPr>
          <p:cNvSpPr txBox="1"/>
          <p:nvPr/>
        </p:nvSpPr>
        <p:spPr>
          <a:xfrm>
            <a:off x="5239645" y="6346145"/>
            <a:ext cx="3738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4" name="Straight Connector 43">
            <a:extLst>
              <a:ext uri="{FF2B5EF4-FFF2-40B4-BE49-F238E27FC236}">
                <a16:creationId xmlns:a16="http://schemas.microsoft.com/office/drawing/2014/main" id="{DA1603F3-221A-42DB-A984-509FE16F72B6}"/>
              </a:ext>
            </a:extLst>
          </p:cNvPr>
          <p:cNvCxnSpPr>
            <a:cxnSpLocks/>
          </p:cNvCxnSpPr>
          <p:nvPr/>
        </p:nvCxnSpPr>
        <p:spPr>
          <a:xfrm>
            <a:off x="445792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D965605-F455-4814-8D4E-AA0E36FCDF34}"/>
              </a:ext>
            </a:extLst>
          </p:cNvPr>
          <p:cNvSpPr txBox="1"/>
          <p:nvPr/>
        </p:nvSpPr>
        <p:spPr>
          <a:xfrm>
            <a:off x="4301475" y="6346145"/>
            <a:ext cx="543739"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cxnSp>
        <p:nvCxnSpPr>
          <p:cNvPr id="46" name="Straight Connector 45">
            <a:extLst>
              <a:ext uri="{FF2B5EF4-FFF2-40B4-BE49-F238E27FC236}">
                <a16:creationId xmlns:a16="http://schemas.microsoft.com/office/drawing/2014/main" id="{E0233B6B-8CEA-4126-AE61-7EBCBA912875}"/>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7B4DBDA-458E-4A08-8AD2-60719A34E98D}"/>
              </a:ext>
            </a:extLst>
          </p:cNvPr>
          <p:cNvSpPr txBox="1"/>
          <p:nvPr/>
        </p:nvSpPr>
        <p:spPr>
          <a:xfrm>
            <a:off x="3363305" y="6346145"/>
            <a:ext cx="543739"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48" name="Oval 47">
            <a:extLst>
              <a:ext uri="{FF2B5EF4-FFF2-40B4-BE49-F238E27FC236}">
                <a16:creationId xmlns:a16="http://schemas.microsoft.com/office/drawing/2014/main" id="{4D12FC77-7B12-4B10-90B3-CA7853AC2D33}"/>
              </a:ext>
            </a:extLst>
          </p:cNvPr>
          <p:cNvSpPr/>
          <p:nvPr/>
        </p:nvSpPr>
        <p:spPr>
          <a:xfrm>
            <a:off x="4412208" y="562604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7431AE2-ACB9-49A0-83FE-662287E0F0A6}"/>
              </a:ext>
            </a:extLst>
          </p:cNvPr>
          <p:cNvSpPr/>
          <p:nvPr/>
        </p:nvSpPr>
        <p:spPr>
          <a:xfrm>
            <a:off x="5354964" y="538435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EA67D62-AAE1-42A4-995F-EBBCEE99669B}"/>
              </a:ext>
            </a:extLst>
          </p:cNvPr>
          <p:cNvSpPr/>
          <p:nvPr/>
        </p:nvSpPr>
        <p:spPr>
          <a:xfrm>
            <a:off x="6297720" y="49329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B3E2372E-B37A-44C0-B217-958EB7B0728C}"/>
              </a:ext>
            </a:extLst>
          </p:cNvPr>
          <p:cNvSpPr txBox="1"/>
          <p:nvPr/>
        </p:nvSpPr>
        <p:spPr>
          <a:xfrm>
            <a:off x="4900449" y="4945249"/>
            <a:ext cx="67839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88ACC625-DD4E-47E4-870D-AB88A1445E46}"/>
              </a:ext>
            </a:extLst>
          </p:cNvPr>
          <p:cNvSpPr txBox="1"/>
          <p:nvPr/>
        </p:nvSpPr>
        <p:spPr>
          <a:xfrm>
            <a:off x="5706192" y="4454822"/>
            <a:ext cx="85953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graphicFrame>
        <p:nvGraphicFramePr>
          <p:cNvPr id="59" name="Object 58">
            <a:extLst>
              <a:ext uri="{FF2B5EF4-FFF2-40B4-BE49-F238E27FC236}">
                <a16:creationId xmlns:a16="http://schemas.microsoft.com/office/drawing/2014/main" id="{9D46AF67-FF53-4404-BA5A-F418EF298DC8}"/>
              </a:ext>
            </a:extLst>
          </p:cNvPr>
          <p:cNvGraphicFramePr>
            <a:graphicFrameLocks noChangeAspect="1"/>
          </p:cNvGraphicFramePr>
          <p:nvPr>
            <p:extLst>
              <p:ext uri="{D42A27DB-BD31-4B8C-83A1-F6EECF244321}">
                <p14:modId xmlns:p14="http://schemas.microsoft.com/office/powerpoint/2010/main" val="1432145103"/>
              </p:ext>
            </p:extLst>
          </p:nvPr>
        </p:nvGraphicFramePr>
        <p:xfrm>
          <a:off x="2058898" y="2144456"/>
          <a:ext cx="4889500" cy="696912"/>
        </p:xfrm>
        <a:graphic>
          <a:graphicData uri="http://schemas.openxmlformats.org/presentationml/2006/ole">
            <mc:AlternateContent xmlns:mc="http://schemas.openxmlformats.org/markup-compatibility/2006">
              <mc:Choice xmlns:v="urn:schemas-microsoft-com:vml" Requires="v">
                <p:oleObj spid="_x0000_s3074" name="Equation" r:id="rId6" imgW="2755800" imgH="393480" progId="Equation.DSMT4">
                  <p:embed/>
                </p:oleObj>
              </mc:Choice>
              <mc:Fallback>
                <p:oleObj name="Equation" r:id="rId6" imgW="2755800" imgH="393480" progId="Equation.DSMT4">
                  <p:embed/>
                  <p:pic>
                    <p:nvPicPr>
                      <p:cNvPr id="28" name="Object 27">
                        <a:extLst>
                          <a:ext uri="{FF2B5EF4-FFF2-40B4-BE49-F238E27FC236}">
                            <a16:creationId xmlns:a16="http://schemas.microsoft.com/office/drawing/2014/main" id="{D1B8F98A-495E-44DF-82F5-BE0B4F037799}"/>
                          </a:ext>
                        </a:extLst>
                      </p:cNvPr>
                      <p:cNvPicPr/>
                      <p:nvPr/>
                    </p:nvPicPr>
                    <p:blipFill>
                      <a:blip r:embed="rId7"/>
                      <a:stretch>
                        <a:fillRect/>
                      </a:stretch>
                    </p:blipFill>
                    <p:spPr>
                      <a:xfrm>
                        <a:off x="2058898" y="2144456"/>
                        <a:ext cx="4889500" cy="696912"/>
                      </a:xfrm>
                      <a:prstGeom prst="rect">
                        <a:avLst/>
                      </a:prstGeom>
                    </p:spPr>
                  </p:pic>
                </p:oleObj>
              </mc:Fallback>
            </mc:AlternateContent>
          </a:graphicData>
        </a:graphic>
      </p:graphicFrame>
      <p:graphicFrame>
        <p:nvGraphicFramePr>
          <p:cNvPr id="61" name="Object 60">
            <a:extLst>
              <a:ext uri="{FF2B5EF4-FFF2-40B4-BE49-F238E27FC236}">
                <a16:creationId xmlns:a16="http://schemas.microsoft.com/office/drawing/2014/main" id="{6D7577F0-E96B-4EC5-9968-B48381473CEC}"/>
              </a:ext>
            </a:extLst>
          </p:cNvPr>
          <p:cNvGraphicFramePr>
            <a:graphicFrameLocks noChangeAspect="1"/>
          </p:cNvGraphicFramePr>
          <p:nvPr>
            <p:extLst>
              <p:ext uri="{D42A27DB-BD31-4B8C-83A1-F6EECF244321}">
                <p14:modId xmlns:p14="http://schemas.microsoft.com/office/powerpoint/2010/main" val="3460559115"/>
              </p:ext>
            </p:extLst>
          </p:nvPr>
        </p:nvGraphicFramePr>
        <p:xfrm>
          <a:off x="2058898" y="2794744"/>
          <a:ext cx="4889500" cy="696912"/>
        </p:xfrm>
        <a:graphic>
          <a:graphicData uri="http://schemas.openxmlformats.org/presentationml/2006/ole">
            <mc:AlternateContent xmlns:mc="http://schemas.openxmlformats.org/markup-compatibility/2006">
              <mc:Choice xmlns:v="urn:schemas-microsoft-com:vml" Requires="v">
                <p:oleObj spid="_x0000_s3075" name="Equation" r:id="rId8" imgW="2755800" imgH="393480" progId="Equation.DSMT4">
                  <p:embed/>
                </p:oleObj>
              </mc:Choice>
              <mc:Fallback>
                <p:oleObj name="Equation" r:id="rId8" imgW="2755800" imgH="393480" progId="Equation.DSMT4">
                  <p:embed/>
                  <p:pic>
                    <p:nvPicPr>
                      <p:cNvPr id="59" name="Object 58">
                        <a:extLst>
                          <a:ext uri="{FF2B5EF4-FFF2-40B4-BE49-F238E27FC236}">
                            <a16:creationId xmlns:a16="http://schemas.microsoft.com/office/drawing/2014/main" id="{9D46AF67-FF53-4404-BA5A-F418EF298DC8}"/>
                          </a:ext>
                        </a:extLst>
                      </p:cNvPr>
                      <p:cNvPicPr/>
                      <p:nvPr/>
                    </p:nvPicPr>
                    <p:blipFill>
                      <a:blip r:embed="rId9"/>
                      <a:stretch>
                        <a:fillRect/>
                      </a:stretch>
                    </p:blipFill>
                    <p:spPr>
                      <a:xfrm>
                        <a:off x="2058898" y="2794744"/>
                        <a:ext cx="4889500" cy="696912"/>
                      </a:xfrm>
                      <a:prstGeom prst="rect">
                        <a:avLst/>
                      </a:prstGeom>
                    </p:spPr>
                  </p:pic>
                </p:oleObj>
              </mc:Fallback>
            </mc:AlternateContent>
          </a:graphicData>
        </a:graphic>
      </p:graphicFrame>
      <p:graphicFrame>
        <p:nvGraphicFramePr>
          <p:cNvPr id="62" name="Object 61">
            <a:extLst>
              <a:ext uri="{FF2B5EF4-FFF2-40B4-BE49-F238E27FC236}">
                <a16:creationId xmlns:a16="http://schemas.microsoft.com/office/drawing/2014/main" id="{3457373E-0ACA-4391-90FA-A43C3463DAC2}"/>
              </a:ext>
            </a:extLst>
          </p:cNvPr>
          <p:cNvGraphicFramePr>
            <a:graphicFrameLocks noChangeAspect="1"/>
          </p:cNvGraphicFramePr>
          <p:nvPr>
            <p:extLst>
              <p:ext uri="{D42A27DB-BD31-4B8C-83A1-F6EECF244321}">
                <p14:modId xmlns:p14="http://schemas.microsoft.com/office/powerpoint/2010/main" val="3290346247"/>
              </p:ext>
            </p:extLst>
          </p:nvPr>
        </p:nvGraphicFramePr>
        <p:xfrm>
          <a:off x="2220461" y="3492187"/>
          <a:ext cx="4686300" cy="741363"/>
        </p:xfrm>
        <a:graphic>
          <a:graphicData uri="http://schemas.openxmlformats.org/presentationml/2006/ole">
            <mc:AlternateContent xmlns:mc="http://schemas.openxmlformats.org/markup-compatibility/2006">
              <mc:Choice xmlns:v="urn:schemas-microsoft-com:vml" Requires="v">
                <p:oleObj spid="_x0000_s3076" name="Equation" r:id="rId10" imgW="2641320" imgH="419040" progId="Equation.DSMT4">
                  <p:embed/>
                </p:oleObj>
              </mc:Choice>
              <mc:Fallback>
                <p:oleObj name="Equation" r:id="rId10" imgW="2641320" imgH="419040" progId="Equation.DSMT4">
                  <p:embed/>
                  <p:pic>
                    <p:nvPicPr>
                      <p:cNvPr id="61" name="Object 60">
                        <a:extLst>
                          <a:ext uri="{FF2B5EF4-FFF2-40B4-BE49-F238E27FC236}">
                            <a16:creationId xmlns:a16="http://schemas.microsoft.com/office/drawing/2014/main" id="{6D7577F0-E96B-4EC5-9968-B48381473CEC}"/>
                          </a:ext>
                        </a:extLst>
                      </p:cNvPr>
                      <p:cNvPicPr/>
                      <p:nvPr/>
                    </p:nvPicPr>
                    <p:blipFill>
                      <a:blip r:embed="rId11"/>
                      <a:stretch>
                        <a:fillRect/>
                      </a:stretch>
                    </p:blipFill>
                    <p:spPr>
                      <a:xfrm>
                        <a:off x="2220461" y="3492187"/>
                        <a:ext cx="4686300" cy="741363"/>
                      </a:xfrm>
                      <a:prstGeom prst="rect">
                        <a:avLst/>
                      </a:prstGeom>
                    </p:spPr>
                  </p:pic>
                </p:oleObj>
              </mc:Fallback>
            </mc:AlternateContent>
          </a:graphicData>
        </a:graphic>
      </p:graphicFrame>
      <p:cxnSp>
        <p:nvCxnSpPr>
          <p:cNvPr id="63" name="Straight Connector 62">
            <a:extLst>
              <a:ext uri="{FF2B5EF4-FFF2-40B4-BE49-F238E27FC236}">
                <a16:creationId xmlns:a16="http://schemas.microsoft.com/office/drawing/2014/main" id="{BD61A41A-EC61-4CDE-A5FA-85C710490A90}"/>
              </a:ext>
            </a:extLst>
          </p:cNvPr>
          <p:cNvCxnSpPr>
            <a:cxnSpLocks/>
          </p:cNvCxnSpPr>
          <p:nvPr/>
        </p:nvCxnSpPr>
        <p:spPr>
          <a:xfrm flipV="1">
            <a:off x="5400684" y="4974046"/>
            <a:ext cx="942756" cy="451415"/>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1" name="Audio 10">
            <a:hlinkClick r:id="" action="ppaction://media"/>
            <a:extLst>
              <a:ext uri="{FF2B5EF4-FFF2-40B4-BE49-F238E27FC236}">
                <a16:creationId xmlns:a16="http://schemas.microsoft.com/office/drawing/2014/main" id="{6E2163C6-6BFE-448F-A8E2-D5970ED15C9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971067001"/>
      </p:ext>
    </p:extLst>
  </p:cSld>
  <p:clrMapOvr>
    <a:masterClrMapping/>
  </p:clrMapOvr>
  <mc:AlternateContent xmlns:mc="http://schemas.openxmlformats.org/markup-compatibility/2006" xmlns:p14="http://schemas.microsoft.com/office/powerpoint/2010/main">
    <mc:Choice Requires="p14">
      <p:transition spd="slow" p14:dur="2000" advTm="74284"/>
    </mc:Choice>
    <mc:Fallback xmlns="">
      <p:transition spd="slow" advTm="74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1" presetClass="entr" presetSubtype="0" fill="hold"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Forward divided difference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Therefore, </a:t>
            </a:r>
          </a:p>
          <a:p>
            <a:endParaRPr lang="en-US" dirty="0"/>
          </a:p>
          <a:p>
            <a:endParaRPr lang="en-US" dirty="0"/>
          </a:p>
          <a:p>
            <a:pPr marL="0" indent="0">
              <a:buNone/>
            </a:pPr>
            <a:r>
              <a:rPr lang="en-US" dirty="0"/>
              <a:t>    and the error is                           for some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i="1" dirty="0">
                <a:latin typeface="Times New Roman" panose="02020603050405020304" pitchFamily="18" charset="0"/>
              </a:rPr>
              <a:t> </a:t>
            </a:r>
            <a:r>
              <a:rPr lang="en-US" dirty="0">
                <a:latin typeface="Times New Roman" panose="02020603050405020304" pitchFamily="18" charset="0"/>
              </a:rPr>
              <a:t>&lt; </a:t>
            </a:r>
            <a:r>
              <a:rPr lang="en-US" i="1" dirty="0">
                <a:latin typeface="Symbol" panose="05050102010706020507" pitchFamily="18" charset="2"/>
              </a:rPr>
              <a:t>x</a:t>
            </a:r>
            <a:r>
              <a:rPr lang="en-US" dirty="0">
                <a:latin typeface="Times New Roman" panose="02020603050405020304" pitchFamily="18" charset="0"/>
              </a:rPr>
              <a:t> &lt; </a:t>
            </a:r>
            <a:r>
              <a:rPr lang="en-US" i="1" dirty="0">
                <a:latin typeface="Times New Roman" panose="02020603050405020304" pitchFamily="18" charset="0"/>
              </a:rPr>
              <a:t>x</a:t>
            </a:r>
            <a:r>
              <a:rPr lang="en-US" i="1" baseline="-25000" dirty="0">
                <a:latin typeface="Times New Roman" panose="02020603050405020304" pitchFamily="18" charset="0"/>
              </a:rPr>
              <a:t>k</a:t>
            </a:r>
            <a:r>
              <a:rPr lang="en-US" baseline="-25000" dirty="0">
                <a:latin typeface="Times New Roman" panose="02020603050405020304" pitchFamily="18" charset="0"/>
              </a:rPr>
              <a:t>+1</a:t>
            </a:r>
            <a:endParaRPr lang="en-US" dirty="0">
              <a:latin typeface="Times New Roman" panose="02020603050405020304" pitchFamily="18" charset="0"/>
            </a:endParaRPr>
          </a:p>
          <a:p>
            <a:pPr lvl="1"/>
            <a:endParaRPr lang="en-US" dirty="0">
              <a:latin typeface="Times New Roman" panose="02020603050405020304" pitchFamily="18" charset="0"/>
            </a:endParaRPr>
          </a:p>
          <a:p>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7</a:t>
            </a:fld>
            <a:endParaRPr lang="en-CA"/>
          </a:p>
        </p:txBody>
      </p:sp>
      <p:sp>
        <p:nvSpPr>
          <p:cNvPr id="33" name="Freeform: Shape 32">
            <a:extLst>
              <a:ext uri="{FF2B5EF4-FFF2-40B4-BE49-F238E27FC236}">
                <a16:creationId xmlns:a16="http://schemas.microsoft.com/office/drawing/2014/main" id="{40194DA4-2FBD-4275-ADB0-A82387472914}"/>
              </a:ext>
            </a:extLst>
          </p:cNvPr>
          <p:cNvSpPr/>
          <p:nvPr/>
        </p:nvSpPr>
        <p:spPr>
          <a:xfrm>
            <a:off x="3210508" y="4022677"/>
            <a:ext cx="4471791" cy="1803748"/>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A43E8778-2D11-459B-931C-E44CF229E9F3}"/>
              </a:ext>
            </a:extLst>
          </p:cNvPr>
          <p:cNvCxnSpPr>
            <a:cxnSpLocks/>
          </p:cNvCxnSpPr>
          <p:nvPr/>
        </p:nvCxnSpPr>
        <p:spPr>
          <a:xfrm>
            <a:off x="727243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8B2941D-1ED8-48DB-8921-0CFD8DEE85E7}"/>
              </a:ext>
            </a:extLst>
          </p:cNvPr>
          <p:cNvSpPr txBox="1"/>
          <p:nvPr/>
        </p:nvSpPr>
        <p:spPr>
          <a:xfrm>
            <a:off x="7115985" y="6346145"/>
            <a:ext cx="554960"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cxnSp>
        <p:nvCxnSpPr>
          <p:cNvPr id="37" name="Straight Connector 36">
            <a:extLst>
              <a:ext uri="{FF2B5EF4-FFF2-40B4-BE49-F238E27FC236}">
                <a16:creationId xmlns:a16="http://schemas.microsoft.com/office/drawing/2014/main" id="{3BF65A92-DE1F-44CF-9888-73DF3E1C5828}"/>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865BFE-E9A6-45FA-9544-51B51A32BA40}"/>
              </a:ext>
            </a:extLst>
          </p:cNvPr>
          <p:cNvCxnSpPr>
            <a:cxnSpLocks/>
          </p:cNvCxnSpPr>
          <p:nvPr/>
        </p:nvCxnSpPr>
        <p:spPr>
          <a:xfrm>
            <a:off x="6329921"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1387434-AD7B-4A14-B747-6933069A2BE4}"/>
              </a:ext>
            </a:extLst>
          </p:cNvPr>
          <p:cNvSpPr txBox="1"/>
          <p:nvPr/>
        </p:nvSpPr>
        <p:spPr>
          <a:xfrm>
            <a:off x="6180681" y="6346145"/>
            <a:ext cx="3738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cxnSp>
        <p:nvCxnSpPr>
          <p:cNvPr id="40" name="Straight Connector 39">
            <a:extLst>
              <a:ext uri="{FF2B5EF4-FFF2-40B4-BE49-F238E27FC236}">
                <a16:creationId xmlns:a16="http://schemas.microsoft.com/office/drawing/2014/main" id="{80665CF6-0867-4FA3-B143-CD92E3DFAB5C}"/>
              </a:ext>
            </a:extLst>
          </p:cNvPr>
          <p:cNvCxnSpPr>
            <a:cxnSpLocks/>
          </p:cNvCxnSpPr>
          <p:nvPr/>
        </p:nvCxnSpPr>
        <p:spPr>
          <a:xfrm>
            <a:off x="633426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BD8E34C-ADE2-41EE-B585-80C527A51D05}"/>
              </a:ext>
            </a:extLst>
          </p:cNvPr>
          <p:cNvSpPr txBox="1"/>
          <p:nvPr/>
        </p:nvSpPr>
        <p:spPr>
          <a:xfrm>
            <a:off x="6177815" y="6346145"/>
            <a:ext cx="554960"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cxnSp>
        <p:nvCxnSpPr>
          <p:cNvPr id="42" name="Straight Connector 41">
            <a:extLst>
              <a:ext uri="{FF2B5EF4-FFF2-40B4-BE49-F238E27FC236}">
                <a16:creationId xmlns:a16="http://schemas.microsoft.com/office/drawing/2014/main" id="{44A83870-8A49-4D93-86B0-51E24B6A4358}"/>
              </a:ext>
            </a:extLst>
          </p:cNvPr>
          <p:cNvCxnSpPr>
            <a:cxnSpLocks/>
          </p:cNvCxnSpPr>
          <p:nvPr/>
        </p:nvCxnSpPr>
        <p:spPr>
          <a:xfrm>
            <a:off x="539609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EDDA569-7926-45D5-A3E7-0E174115CD1A}"/>
              </a:ext>
            </a:extLst>
          </p:cNvPr>
          <p:cNvSpPr txBox="1"/>
          <p:nvPr/>
        </p:nvSpPr>
        <p:spPr>
          <a:xfrm>
            <a:off x="5239645" y="6346145"/>
            <a:ext cx="3738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4" name="Straight Connector 43">
            <a:extLst>
              <a:ext uri="{FF2B5EF4-FFF2-40B4-BE49-F238E27FC236}">
                <a16:creationId xmlns:a16="http://schemas.microsoft.com/office/drawing/2014/main" id="{DA1603F3-221A-42DB-A984-509FE16F72B6}"/>
              </a:ext>
            </a:extLst>
          </p:cNvPr>
          <p:cNvCxnSpPr>
            <a:cxnSpLocks/>
          </p:cNvCxnSpPr>
          <p:nvPr/>
        </p:nvCxnSpPr>
        <p:spPr>
          <a:xfrm>
            <a:off x="445792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D965605-F455-4814-8D4E-AA0E36FCDF34}"/>
              </a:ext>
            </a:extLst>
          </p:cNvPr>
          <p:cNvSpPr txBox="1"/>
          <p:nvPr/>
        </p:nvSpPr>
        <p:spPr>
          <a:xfrm>
            <a:off x="4301475" y="6346145"/>
            <a:ext cx="543739"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cxnSp>
        <p:nvCxnSpPr>
          <p:cNvPr id="46" name="Straight Connector 45">
            <a:extLst>
              <a:ext uri="{FF2B5EF4-FFF2-40B4-BE49-F238E27FC236}">
                <a16:creationId xmlns:a16="http://schemas.microsoft.com/office/drawing/2014/main" id="{E0233B6B-8CEA-4126-AE61-7EBCBA912875}"/>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7B4DBDA-458E-4A08-8AD2-60719A34E98D}"/>
              </a:ext>
            </a:extLst>
          </p:cNvPr>
          <p:cNvSpPr txBox="1"/>
          <p:nvPr/>
        </p:nvSpPr>
        <p:spPr>
          <a:xfrm>
            <a:off x="3363305" y="6346145"/>
            <a:ext cx="543739"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48" name="Oval 47">
            <a:extLst>
              <a:ext uri="{FF2B5EF4-FFF2-40B4-BE49-F238E27FC236}">
                <a16:creationId xmlns:a16="http://schemas.microsoft.com/office/drawing/2014/main" id="{4D12FC77-7B12-4B10-90B3-CA7853AC2D33}"/>
              </a:ext>
            </a:extLst>
          </p:cNvPr>
          <p:cNvSpPr/>
          <p:nvPr/>
        </p:nvSpPr>
        <p:spPr>
          <a:xfrm>
            <a:off x="4412208" y="562604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7431AE2-ACB9-49A0-83FE-662287E0F0A6}"/>
              </a:ext>
            </a:extLst>
          </p:cNvPr>
          <p:cNvSpPr/>
          <p:nvPr/>
        </p:nvSpPr>
        <p:spPr>
          <a:xfrm>
            <a:off x="5354964" y="538435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EA67D62-AAE1-42A4-995F-EBBCEE99669B}"/>
              </a:ext>
            </a:extLst>
          </p:cNvPr>
          <p:cNvSpPr/>
          <p:nvPr/>
        </p:nvSpPr>
        <p:spPr>
          <a:xfrm>
            <a:off x="6297720" y="49329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B3E2372E-B37A-44C0-B217-958EB7B0728C}"/>
              </a:ext>
            </a:extLst>
          </p:cNvPr>
          <p:cNvSpPr txBox="1"/>
          <p:nvPr/>
        </p:nvSpPr>
        <p:spPr>
          <a:xfrm>
            <a:off x="4900449" y="4945249"/>
            <a:ext cx="67839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88ACC625-DD4E-47E4-870D-AB88A1445E46}"/>
              </a:ext>
            </a:extLst>
          </p:cNvPr>
          <p:cNvSpPr txBox="1"/>
          <p:nvPr/>
        </p:nvSpPr>
        <p:spPr>
          <a:xfrm>
            <a:off x="5706192" y="4454822"/>
            <a:ext cx="85953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graphicFrame>
        <p:nvGraphicFramePr>
          <p:cNvPr id="62" name="Object 61">
            <a:extLst>
              <a:ext uri="{FF2B5EF4-FFF2-40B4-BE49-F238E27FC236}">
                <a16:creationId xmlns:a16="http://schemas.microsoft.com/office/drawing/2014/main" id="{3457373E-0ACA-4391-90FA-A43C3463DAC2}"/>
              </a:ext>
            </a:extLst>
          </p:cNvPr>
          <p:cNvGraphicFramePr>
            <a:graphicFrameLocks noChangeAspect="1"/>
          </p:cNvGraphicFramePr>
          <p:nvPr>
            <p:extLst>
              <p:ext uri="{D42A27DB-BD31-4B8C-83A1-F6EECF244321}">
                <p14:modId xmlns:p14="http://schemas.microsoft.com/office/powerpoint/2010/main" val="997670850"/>
              </p:ext>
            </p:extLst>
          </p:nvPr>
        </p:nvGraphicFramePr>
        <p:xfrm>
          <a:off x="2679050" y="1995943"/>
          <a:ext cx="3244850" cy="741363"/>
        </p:xfrm>
        <a:graphic>
          <a:graphicData uri="http://schemas.openxmlformats.org/presentationml/2006/ole">
            <mc:AlternateContent xmlns:mc="http://schemas.openxmlformats.org/markup-compatibility/2006">
              <mc:Choice xmlns:v="urn:schemas-microsoft-com:vml" Requires="v">
                <p:oleObj spid="_x0000_s4098" name="Equation" r:id="rId6" imgW="1828800" imgH="419040" progId="Equation.DSMT4">
                  <p:embed/>
                </p:oleObj>
              </mc:Choice>
              <mc:Fallback>
                <p:oleObj name="Equation" r:id="rId6" imgW="1828800" imgH="419040" progId="Equation.DSMT4">
                  <p:embed/>
                  <p:pic>
                    <p:nvPicPr>
                      <p:cNvPr id="62" name="Object 61">
                        <a:extLst>
                          <a:ext uri="{FF2B5EF4-FFF2-40B4-BE49-F238E27FC236}">
                            <a16:creationId xmlns:a16="http://schemas.microsoft.com/office/drawing/2014/main" id="{3457373E-0ACA-4391-90FA-A43C3463DAC2}"/>
                          </a:ext>
                        </a:extLst>
                      </p:cNvPr>
                      <p:cNvPicPr/>
                      <p:nvPr/>
                    </p:nvPicPr>
                    <p:blipFill>
                      <a:blip r:embed="rId7"/>
                      <a:stretch>
                        <a:fillRect/>
                      </a:stretch>
                    </p:blipFill>
                    <p:spPr>
                      <a:xfrm>
                        <a:off x="2679050" y="1995943"/>
                        <a:ext cx="3244850" cy="741363"/>
                      </a:xfrm>
                      <a:prstGeom prst="rect">
                        <a:avLst/>
                      </a:prstGeom>
                    </p:spPr>
                  </p:pic>
                </p:oleObj>
              </mc:Fallback>
            </mc:AlternateContent>
          </a:graphicData>
        </a:graphic>
      </p:graphicFrame>
      <p:cxnSp>
        <p:nvCxnSpPr>
          <p:cNvPr id="63" name="Straight Connector 62">
            <a:extLst>
              <a:ext uri="{FF2B5EF4-FFF2-40B4-BE49-F238E27FC236}">
                <a16:creationId xmlns:a16="http://schemas.microsoft.com/office/drawing/2014/main" id="{BD61A41A-EC61-4CDE-A5FA-85C710490A90}"/>
              </a:ext>
            </a:extLst>
          </p:cNvPr>
          <p:cNvCxnSpPr>
            <a:cxnSpLocks/>
          </p:cNvCxnSpPr>
          <p:nvPr/>
        </p:nvCxnSpPr>
        <p:spPr>
          <a:xfrm flipV="1">
            <a:off x="5400684" y="4974046"/>
            <a:ext cx="942756" cy="451415"/>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0" name="Object 29">
            <a:extLst>
              <a:ext uri="{FF2B5EF4-FFF2-40B4-BE49-F238E27FC236}">
                <a16:creationId xmlns:a16="http://schemas.microsoft.com/office/drawing/2014/main" id="{6246645F-F011-42B7-A9C8-01A852DB01C2}"/>
              </a:ext>
            </a:extLst>
          </p:cNvPr>
          <p:cNvGraphicFramePr>
            <a:graphicFrameLocks noChangeAspect="1"/>
          </p:cNvGraphicFramePr>
          <p:nvPr>
            <p:extLst>
              <p:ext uri="{D42A27DB-BD31-4B8C-83A1-F6EECF244321}">
                <p14:modId xmlns:p14="http://schemas.microsoft.com/office/powerpoint/2010/main" val="1680172820"/>
              </p:ext>
            </p:extLst>
          </p:nvPr>
        </p:nvGraphicFramePr>
        <p:xfrm>
          <a:off x="2737093" y="2674425"/>
          <a:ext cx="1463675" cy="696912"/>
        </p:xfrm>
        <a:graphic>
          <a:graphicData uri="http://schemas.openxmlformats.org/presentationml/2006/ole">
            <mc:AlternateContent xmlns:mc="http://schemas.openxmlformats.org/markup-compatibility/2006">
              <mc:Choice xmlns:v="urn:schemas-microsoft-com:vml" Requires="v">
                <p:oleObj spid="_x0000_s4099" name="Equation" r:id="rId8" imgW="825480" imgH="393480" progId="Equation.DSMT4">
                  <p:embed/>
                </p:oleObj>
              </mc:Choice>
              <mc:Fallback>
                <p:oleObj name="Equation" r:id="rId8" imgW="825480" imgH="393480" progId="Equation.DSMT4">
                  <p:embed/>
                  <p:pic>
                    <p:nvPicPr>
                      <p:cNvPr id="62" name="Object 61">
                        <a:extLst>
                          <a:ext uri="{FF2B5EF4-FFF2-40B4-BE49-F238E27FC236}">
                            <a16:creationId xmlns:a16="http://schemas.microsoft.com/office/drawing/2014/main" id="{3457373E-0ACA-4391-90FA-A43C3463DAC2}"/>
                          </a:ext>
                        </a:extLst>
                      </p:cNvPr>
                      <p:cNvPicPr/>
                      <p:nvPr/>
                    </p:nvPicPr>
                    <p:blipFill>
                      <a:blip r:embed="rId9"/>
                      <a:stretch>
                        <a:fillRect/>
                      </a:stretch>
                    </p:blipFill>
                    <p:spPr>
                      <a:xfrm>
                        <a:off x="2737093" y="2674425"/>
                        <a:ext cx="1463675" cy="696912"/>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96EE081A-51DF-4661-B964-C0B41579EAF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666943045"/>
      </p:ext>
    </p:extLst>
  </p:cSld>
  <p:clrMapOvr>
    <a:masterClrMapping/>
  </p:clrMapOvr>
  <mc:AlternateContent xmlns:mc="http://schemas.openxmlformats.org/markup-compatibility/2006" xmlns:p14="http://schemas.microsoft.com/office/powerpoint/2010/main">
    <mc:Choice Requires="p14">
      <p:transition spd="slow" p14:dur="2000" advTm="54828"/>
    </mc:Choice>
    <mc:Fallback xmlns="">
      <p:transition spd="slow" advTm="54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Forward divided difference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Note that to reduce the error,</a:t>
            </a:r>
            <a:br>
              <a:rPr lang="en-US" dirty="0"/>
            </a:br>
            <a:r>
              <a:rPr lang="en-US" dirty="0"/>
              <a:t>	we must increase our sampling rate</a:t>
            </a:r>
          </a:p>
          <a:p>
            <a:pPr lvl="1"/>
            <a:r>
              <a:rPr lang="en-US" dirty="0"/>
              <a:t>Doubling the sampling rate reduces </a:t>
            </a:r>
            <a:r>
              <a:rPr lang="en-US" i="1" dirty="0"/>
              <a:t>h </a:t>
            </a:r>
            <a:r>
              <a:rPr lang="en-US" dirty="0"/>
              <a:t>by half and thus reduces the error by approximately half</a:t>
            </a:r>
          </a:p>
          <a:p>
            <a:pPr lvl="1"/>
            <a:r>
              <a:rPr lang="en-US" dirty="0"/>
              <a:t>Halving the sampling rate doubles </a:t>
            </a:r>
            <a:r>
              <a:rPr lang="en-US" i="1" dirty="0"/>
              <a:t>h</a:t>
            </a:r>
            <a:r>
              <a:rPr lang="en-US" dirty="0"/>
              <a:t> and thus increases the error by a factor of two</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8</a:t>
            </a:fld>
            <a:endParaRPr lang="en-CA"/>
          </a:p>
        </p:txBody>
      </p:sp>
      <p:sp>
        <p:nvSpPr>
          <p:cNvPr id="33" name="Freeform: Shape 32">
            <a:extLst>
              <a:ext uri="{FF2B5EF4-FFF2-40B4-BE49-F238E27FC236}">
                <a16:creationId xmlns:a16="http://schemas.microsoft.com/office/drawing/2014/main" id="{40194DA4-2FBD-4275-ADB0-A82387472914}"/>
              </a:ext>
            </a:extLst>
          </p:cNvPr>
          <p:cNvSpPr/>
          <p:nvPr/>
        </p:nvSpPr>
        <p:spPr>
          <a:xfrm>
            <a:off x="3210508" y="4022677"/>
            <a:ext cx="4471791" cy="1803748"/>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A43E8778-2D11-459B-931C-E44CF229E9F3}"/>
              </a:ext>
            </a:extLst>
          </p:cNvPr>
          <p:cNvCxnSpPr>
            <a:cxnSpLocks/>
          </p:cNvCxnSpPr>
          <p:nvPr/>
        </p:nvCxnSpPr>
        <p:spPr>
          <a:xfrm>
            <a:off x="727243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8B2941D-1ED8-48DB-8921-0CFD8DEE85E7}"/>
              </a:ext>
            </a:extLst>
          </p:cNvPr>
          <p:cNvSpPr txBox="1"/>
          <p:nvPr/>
        </p:nvSpPr>
        <p:spPr>
          <a:xfrm>
            <a:off x="7115985" y="6346145"/>
            <a:ext cx="554960"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cxnSp>
        <p:nvCxnSpPr>
          <p:cNvPr id="37" name="Straight Connector 36">
            <a:extLst>
              <a:ext uri="{FF2B5EF4-FFF2-40B4-BE49-F238E27FC236}">
                <a16:creationId xmlns:a16="http://schemas.microsoft.com/office/drawing/2014/main" id="{3BF65A92-DE1F-44CF-9888-73DF3E1C5828}"/>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865BFE-E9A6-45FA-9544-51B51A32BA40}"/>
              </a:ext>
            </a:extLst>
          </p:cNvPr>
          <p:cNvCxnSpPr>
            <a:cxnSpLocks/>
          </p:cNvCxnSpPr>
          <p:nvPr/>
        </p:nvCxnSpPr>
        <p:spPr>
          <a:xfrm>
            <a:off x="6329921"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1387434-AD7B-4A14-B747-6933069A2BE4}"/>
              </a:ext>
            </a:extLst>
          </p:cNvPr>
          <p:cNvSpPr txBox="1"/>
          <p:nvPr/>
        </p:nvSpPr>
        <p:spPr>
          <a:xfrm>
            <a:off x="6180681" y="6346145"/>
            <a:ext cx="3738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cxnSp>
        <p:nvCxnSpPr>
          <p:cNvPr id="40" name="Straight Connector 39">
            <a:extLst>
              <a:ext uri="{FF2B5EF4-FFF2-40B4-BE49-F238E27FC236}">
                <a16:creationId xmlns:a16="http://schemas.microsoft.com/office/drawing/2014/main" id="{80665CF6-0867-4FA3-B143-CD92E3DFAB5C}"/>
              </a:ext>
            </a:extLst>
          </p:cNvPr>
          <p:cNvCxnSpPr>
            <a:cxnSpLocks/>
          </p:cNvCxnSpPr>
          <p:nvPr/>
        </p:nvCxnSpPr>
        <p:spPr>
          <a:xfrm>
            <a:off x="633426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BD8E34C-ADE2-41EE-B585-80C527A51D05}"/>
              </a:ext>
            </a:extLst>
          </p:cNvPr>
          <p:cNvSpPr txBox="1"/>
          <p:nvPr/>
        </p:nvSpPr>
        <p:spPr>
          <a:xfrm>
            <a:off x="6177815" y="6346145"/>
            <a:ext cx="554960"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cxnSp>
        <p:nvCxnSpPr>
          <p:cNvPr id="42" name="Straight Connector 41">
            <a:extLst>
              <a:ext uri="{FF2B5EF4-FFF2-40B4-BE49-F238E27FC236}">
                <a16:creationId xmlns:a16="http://schemas.microsoft.com/office/drawing/2014/main" id="{44A83870-8A49-4D93-86B0-51E24B6A4358}"/>
              </a:ext>
            </a:extLst>
          </p:cNvPr>
          <p:cNvCxnSpPr>
            <a:cxnSpLocks/>
          </p:cNvCxnSpPr>
          <p:nvPr/>
        </p:nvCxnSpPr>
        <p:spPr>
          <a:xfrm>
            <a:off x="539609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EDDA569-7926-45D5-A3E7-0E174115CD1A}"/>
              </a:ext>
            </a:extLst>
          </p:cNvPr>
          <p:cNvSpPr txBox="1"/>
          <p:nvPr/>
        </p:nvSpPr>
        <p:spPr>
          <a:xfrm>
            <a:off x="5239645" y="6346145"/>
            <a:ext cx="3738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4" name="Straight Connector 43">
            <a:extLst>
              <a:ext uri="{FF2B5EF4-FFF2-40B4-BE49-F238E27FC236}">
                <a16:creationId xmlns:a16="http://schemas.microsoft.com/office/drawing/2014/main" id="{DA1603F3-221A-42DB-A984-509FE16F72B6}"/>
              </a:ext>
            </a:extLst>
          </p:cNvPr>
          <p:cNvCxnSpPr>
            <a:cxnSpLocks/>
          </p:cNvCxnSpPr>
          <p:nvPr/>
        </p:nvCxnSpPr>
        <p:spPr>
          <a:xfrm>
            <a:off x="445792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D965605-F455-4814-8D4E-AA0E36FCDF34}"/>
              </a:ext>
            </a:extLst>
          </p:cNvPr>
          <p:cNvSpPr txBox="1"/>
          <p:nvPr/>
        </p:nvSpPr>
        <p:spPr>
          <a:xfrm>
            <a:off x="4301475" y="6346145"/>
            <a:ext cx="543739"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cxnSp>
        <p:nvCxnSpPr>
          <p:cNvPr id="46" name="Straight Connector 45">
            <a:extLst>
              <a:ext uri="{FF2B5EF4-FFF2-40B4-BE49-F238E27FC236}">
                <a16:creationId xmlns:a16="http://schemas.microsoft.com/office/drawing/2014/main" id="{E0233B6B-8CEA-4126-AE61-7EBCBA912875}"/>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7B4DBDA-458E-4A08-8AD2-60719A34E98D}"/>
              </a:ext>
            </a:extLst>
          </p:cNvPr>
          <p:cNvSpPr txBox="1"/>
          <p:nvPr/>
        </p:nvSpPr>
        <p:spPr>
          <a:xfrm>
            <a:off x="3363305" y="6346145"/>
            <a:ext cx="543739"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48" name="Oval 47">
            <a:extLst>
              <a:ext uri="{FF2B5EF4-FFF2-40B4-BE49-F238E27FC236}">
                <a16:creationId xmlns:a16="http://schemas.microsoft.com/office/drawing/2014/main" id="{4D12FC77-7B12-4B10-90B3-CA7853AC2D33}"/>
              </a:ext>
            </a:extLst>
          </p:cNvPr>
          <p:cNvSpPr/>
          <p:nvPr/>
        </p:nvSpPr>
        <p:spPr>
          <a:xfrm>
            <a:off x="4412208" y="562604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7431AE2-ACB9-49A0-83FE-662287E0F0A6}"/>
              </a:ext>
            </a:extLst>
          </p:cNvPr>
          <p:cNvSpPr/>
          <p:nvPr/>
        </p:nvSpPr>
        <p:spPr>
          <a:xfrm>
            <a:off x="5354964" y="538435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EA67D62-AAE1-42A4-995F-EBBCEE99669B}"/>
              </a:ext>
            </a:extLst>
          </p:cNvPr>
          <p:cNvSpPr/>
          <p:nvPr/>
        </p:nvSpPr>
        <p:spPr>
          <a:xfrm>
            <a:off x="6297720" y="49329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B3E2372E-B37A-44C0-B217-958EB7B0728C}"/>
              </a:ext>
            </a:extLst>
          </p:cNvPr>
          <p:cNvSpPr txBox="1"/>
          <p:nvPr/>
        </p:nvSpPr>
        <p:spPr>
          <a:xfrm>
            <a:off x="4900449" y="4945249"/>
            <a:ext cx="67839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err="1">
                <a:solidFill>
                  <a:schemeClr val="bg1"/>
                </a:solidFill>
                <a:latin typeface="Times New Roman" panose="02020603050405020304" pitchFamily="18" charset="0"/>
                <a:cs typeface="Times New Roman" panose="02020603050405020304" pitchFamily="18" charset="0"/>
              </a:rPr>
              <a:t>x</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88ACC625-DD4E-47E4-870D-AB88A1445E46}"/>
              </a:ext>
            </a:extLst>
          </p:cNvPr>
          <p:cNvSpPr txBox="1"/>
          <p:nvPr/>
        </p:nvSpPr>
        <p:spPr>
          <a:xfrm>
            <a:off x="5706192" y="4454822"/>
            <a:ext cx="85953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f </a:t>
            </a:r>
            <a:r>
              <a:rPr lang="en-US" sz="2000" dirty="0">
                <a:solidFill>
                  <a:schemeClr val="bg1"/>
                </a:solidFill>
                <a:latin typeface="Times New Roman" panose="02020603050405020304" pitchFamily="18" charset="0"/>
                <a:cs typeface="Times New Roman" panose="02020603050405020304" pitchFamily="18" charset="0"/>
              </a:rPr>
              <a:t>(</a:t>
            </a:r>
            <a:r>
              <a:rPr lang="en-US" sz="2000" i="1" dirty="0">
                <a:solidFill>
                  <a:schemeClr val="bg1"/>
                </a:solidFill>
                <a:latin typeface="Times New Roman" panose="02020603050405020304" pitchFamily="18" charset="0"/>
                <a:cs typeface="Times New Roman" panose="02020603050405020304" pitchFamily="18" charset="0"/>
              </a:rPr>
              <a:t>x</a:t>
            </a:r>
            <a:r>
              <a:rPr lang="en-US" sz="2000" i="1" baseline="-25000" dirty="0">
                <a:solidFill>
                  <a:schemeClr val="bg1"/>
                </a:solidFill>
                <a:latin typeface="Times New Roman" panose="02020603050405020304" pitchFamily="18" charset="0"/>
                <a:cs typeface="Times New Roman" panose="02020603050405020304" pitchFamily="18" charset="0"/>
              </a:rPr>
              <a:t>k</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dirty="0">
                <a:solidFill>
                  <a:schemeClr val="bg1"/>
                </a:solidFill>
                <a:latin typeface="Times New Roman" panose="02020603050405020304" pitchFamily="18" charset="0"/>
                <a:cs typeface="Times New Roman" panose="02020603050405020304" pitchFamily="18" charset="0"/>
              </a:rPr>
              <a:t>)</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63" name="Straight Connector 62">
            <a:extLst>
              <a:ext uri="{FF2B5EF4-FFF2-40B4-BE49-F238E27FC236}">
                <a16:creationId xmlns:a16="http://schemas.microsoft.com/office/drawing/2014/main" id="{BD61A41A-EC61-4CDE-A5FA-85C710490A90}"/>
              </a:ext>
            </a:extLst>
          </p:cNvPr>
          <p:cNvCxnSpPr>
            <a:cxnSpLocks/>
          </p:cNvCxnSpPr>
          <p:nvPr/>
        </p:nvCxnSpPr>
        <p:spPr>
          <a:xfrm flipV="1">
            <a:off x="5400684" y="4974046"/>
            <a:ext cx="942756" cy="451415"/>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3E0A03DC-C62B-4159-80EE-82346E61207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38020120"/>
      </p:ext>
    </p:extLst>
  </p:cSld>
  <p:clrMapOvr>
    <a:masterClrMapping/>
  </p:clrMapOvr>
  <mc:AlternateContent xmlns:mc="http://schemas.openxmlformats.org/markup-compatibility/2006" xmlns:p14="http://schemas.microsoft.com/office/powerpoint/2010/main">
    <mc:Choice Requires="p14">
      <p:transition spd="slow" p14:dur="2000" advTm="52506"/>
    </mc:Choice>
    <mc:Fallback xmlns="">
      <p:transition spd="slow" advTm="52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1D37-4CE9-417C-AB8C-EF0C158CDCEB}"/>
              </a:ext>
            </a:extLst>
          </p:cNvPr>
          <p:cNvSpPr>
            <a:spLocks noGrp="1"/>
          </p:cNvSpPr>
          <p:nvPr>
            <p:ph type="title"/>
          </p:nvPr>
        </p:nvSpPr>
        <p:spPr/>
        <p:txBody>
          <a:bodyPr/>
          <a:lstStyle/>
          <a:p>
            <a:r>
              <a:rPr lang="en-US" dirty="0"/>
              <a:t>Forward divided difference</a:t>
            </a:r>
          </a:p>
        </p:txBody>
      </p:sp>
      <p:sp>
        <p:nvSpPr>
          <p:cNvPr id="3" name="Content Placeholder 2">
            <a:extLst>
              <a:ext uri="{FF2B5EF4-FFF2-40B4-BE49-F238E27FC236}">
                <a16:creationId xmlns:a16="http://schemas.microsoft.com/office/drawing/2014/main" id="{40243D9B-2C11-45CA-AE3B-8FCD8A403FE7}"/>
              </a:ext>
            </a:extLst>
          </p:cNvPr>
          <p:cNvSpPr>
            <a:spLocks noGrp="1"/>
          </p:cNvSpPr>
          <p:nvPr>
            <p:ph idx="1"/>
          </p:nvPr>
        </p:nvSpPr>
        <p:spPr/>
        <p:txBody>
          <a:bodyPr/>
          <a:lstStyle/>
          <a:p>
            <a:r>
              <a:rPr lang="en-US" dirty="0"/>
              <a:t>Suppose we want to approximate the derivative of </a:t>
            </a:r>
            <a:r>
              <a:rPr lang="en-US" dirty="0">
                <a:latin typeface="Times New Roman" panose="02020603050405020304" pitchFamily="18" charset="0"/>
              </a:rPr>
              <a:t>sin(</a:t>
            </a:r>
            <a:r>
              <a:rPr lang="en-US" i="1" dirty="0">
                <a:latin typeface="Times New Roman" panose="02020603050405020304" pitchFamily="18" charset="0"/>
              </a:rPr>
              <a:t>x</a:t>
            </a:r>
            <a:r>
              <a:rPr lang="en-US" dirty="0">
                <a:latin typeface="Times New Roman" panose="02020603050405020304" pitchFamily="18" charset="0"/>
              </a:rPr>
              <a:t>)</a:t>
            </a:r>
            <a:r>
              <a:rPr lang="en-US" dirty="0"/>
              <a:t> at </a:t>
            </a:r>
            <a:r>
              <a:rPr lang="en-US" i="1" dirty="0">
                <a:latin typeface="Times New Roman" panose="02020603050405020304" pitchFamily="18" charset="0"/>
              </a:rPr>
              <a:t>x</a:t>
            </a:r>
            <a:r>
              <a:rPr lang="en-US" dirty="0">
                <a:latin typeface="Times New Roman" panose="02020603050405020304" pitchFamily="18" charset="0"/>
              </a:rPr>
              <a:t> = 1</a:t>
            </a:r>
          </a:p>
        </p:txBody>
      </p:sp>
      <p:sp>
        <p:nvSpPr>
          <p:cNvPr id="4" name="Footer Placeholder 3">
            <a:extLst>
              <a:ext uri="{FF2B5EF4-FFF2-40B4-BE49-F238E27FC236}">
                <a16:creationId xmlns:a16="http://schemas.microsoft.com/office/drawing/2014/main" id="{DF4DB1FC-0D5A-481E-81EA-4713A6FA66E9}"/>
              </a:ext>
            </a:extLst>
          </p:cNvPr>
          <p:cNvSpPr>
            <a:spLocks noGrp="1"/>
          </p:cNvSpPr>
          <p:nvPr>
            <p:ph type="ftr" sz="quarter" idx="11"/>
          </p:nvPr>
        </p:nvSpPr>
        <p:spPr/>
        <p:txBody>
          <a:bodyPr/>
          <a:lstStyle/>
          <a:p>
            <a:r>
              <a:rPr lang="en-US"/>
              <a:t>Approximating derivatives using interpolating polynomials</a:t>
            </a:r>
            <a:endParaRPr lang="en-CA" dirty="0"/>
          </a:p>
        </p:txBody>
      </p:sp>
      <p:sp>
        <p:nvSpPr>
          <p:cNvPr id="5" name="Slide Number Placeholder 4">
            <a:extLst>
              <a:ext uri="{FF2B5EF4-FFF2-40B4-BE49-F238E27FC236}">
                <a16:creationId xmlns:a16="http://schemas.microsoft.com/office/drawing/2014/main" id="{406718CF-CD2F-4000-935B-0698128DC313}"/>
              </a:ext>
            </a:extLst>
          </p:cNvPr>
          <p:cNvSpPr>
            <a:spLocks noGrp="1"/>
          </p:cNvSpPr>
          <p:nvPr>
            <p:ph type="sldNum" sz="quarter" idx="12"/>
          </p:nvPr>
        </p:nvSpPr>
        <p:spPr/>
        <p:txBody>
          <a:bodyPr/>
          <a:lstStyle/>
          <a:p>
            <a:fld id="{42EF6DC8-DA9C-4533-8A40-BB00A2545AF8}" type="slidenum">
              <a:rPr lang="en-CA" smtClean="0"/>
              <a:pPr/>
              <a:t>9</a:t>
            </a:fld>
            <a:endParaRPr lang="en-CA"/>
          </a:p>
        </p:txBody>
      </p:sp>
      <p:sp>
        <p:nvSpPr>
          <p:cNvPr id="8" name="TextBox 7">
            <a:extLst>
              <a:ext uri="{FF2B5EF4-FFF2-40B4-BE49-F238E27FC236}">
                <a16:creationId xmlns:a16="http://schemas.microsoft.com/office/drawing/2014/main" id="{A602A5D5-5660-48B7-9749-213591283DC4}"/>
              </a:ext>
            </a:extLst>
          </p:cNvPr>
          <p:cNvSpPr txBox="1"/>
          <p:nvPr/>
        </p:nvSpPr>
        <p:spPr>
          <a:xfrm>
            <a:off x="444267" y="2666050"/>
            <a:ext cx="7424607" cy="2862322"/>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    1   0.5                     0.312048003592316   0.2283         0.2104</a:t>
            </a:r>
          </a:p>
          <a:p>
            <a:r>
              <a:rPr lang="en-US" dirty="0">
                <a:solidFill>
                  <a:schemeClr val="bg1"/>
                </a:solidFill>
                <a:latin typeface="Times New Roman" panose="02020603050405020304" pitchFamily="18" charset="0"/>
                <a:cs typeface="Times New Roman" panose="02020603050405020304" pitchFamily="18" charset="0"/>
              </a:rPr>
              <a:t>    2   0.25                   0.430054538190759   0.1102         0.1052</a:t>
            </a:r>
          </a:p>
          <a:p>
            <a:r>
              <a:rPr lang="en-US" dirty="0">
                <a:solidFill>
                  <a:schemeClr val="bg1"/>
                </a:solidFill>
                <a:latin typeface="Times New Roman" panose="02020603050405020304" pitchFamily="18" charset="0"/>
                <a:cs typeface="Times New Roman" panose="02020603050405020304" pitchFamily="18" charset="0"/>
              </a:rPr>
              <a:t>    3   0.125                 0.486372874329589   0.05393       0.05259</a:t>
            </a:r>
          </a:p>
          <a:p>
            <a:r>
              <a:rPr lang="en-US" dirty="0">
                <a:solidFill>
                  <a:schemeClr val="bg1"/>
                </a:solidFill>
                <a:latin typeface="Times New Roman" panose="02020603050405020304" pitchFamily="18" charset="0"/>
                <a:cs typeface="Times New Roman" panose="02020603050405020304" pitchFamily="18" charset="0"/>
              </a:rPr>
              <a:t>    4   0.0625               0.513663205746793   0.02664       0.02630</a:t>
            </a:r>
          </a:p>
          <a:p>
            <a:r>
              <a:rPr lang="en-US" dirty="0">
                <a:solidFill>
                  <a:schemeClr val="bg1"/>
                </a:solidFill>
                <a:latin typeface="Times New Roman" panose="02020603050405020304" pitchFamily="18" charset="0"/>
                <a:cs typeface="Times New Roman" panose="02020603050405020304" pitchFamily="18" charset="0"/>
              </a:rPr>
              <a:t>    5   0.03125             0.527067456146781   0.01323       0.01315</a:t>
            </a:r>
          </a:p>
          <a:p>
            <a:r>
              <a:rPr lang="en-US" dirty="0">
                <a:solidFill>
                  <a:schemeClr val="bg1"/>
                </a:solidFill>
                <a:latin typeface="Times New Roman" panose="02020603050405020304" pitchFamily="18" charset="0"/>
                <a:cs typeface="Times New Roman" panose="02020603050405020304" pitchFamily="18" charset="0"/>
              </a:rPr>
              <a:t>    6   0.015625           0.533706462857715   0.006596     0.006574</a:t>
            </a:r>
          </a:p>
          <a:p>
            <a:r>
              <a:rPr lang="en-US" dirty="0">
                <a:solidFill>
                  <a:schemeClr val="bg1"/>
                </a:solidFill>
                <a:latin typeface="Times New Roman" panose="02020603050405020304" pitchFamily="18" charset="0"/>
                <a:cs typeface="Times New Roman" panose="02020603050405020304" pitchFamily="18" charset="0"/>
              </a:rPr>
              <a:t>    7   0.0078125         0.537009830329723   0.003292     0.003287</a:t>
            </a:r>
          </a:p>
          <a:p>
            <a:r>
              <a:rPr lang="en-US" dirty="0">
                <a:solidFill>
                  <a:schemeClr val="bg1"/>
                </a:solidFill>
                <a:latin typeface="Times New Roman" panose="02020603050405020304" pitchFamily="18" charset="0"/>
                <a:cs typeface="Times New Roman" panose="02020603050405020304" pitchFamily="18" charset="0"/>
              </a:rPr>
              <a:t>    8   0.00390625       0.538657435881987   0.001645     0.001643</a:t>
            </a:r>
          </a:p>
          <a:p>
            <a:r>
              <a:rPr lang="en-US" dirty="0">
                <a:solidFill>
                  <a:schemeClr val="bg1"/>
                </a:solidFill>
                <a:latin typeface="Times New Roman" panose="02020603050405020304" pitchFamily="18" charset="0"/>
                <a:cs typeface="Times New Roman" panose="02020603050405020304" pitchFamily="18" charset="0"/>
              </a:rPr>
              <a:t>    9   0.001953125     0.539480213605884   0.0008221   0.0008217</a:t>
            </a:r>
          </a:p>
          <a:p>
            <a:r>
              <a:rPr lang="en-US" dirty="0">
                <a:solidFill>
                  <a:schemeClr val="bg1"/>
                </a:solidFill>
                <a:latin typeface="Times New Roman" panose="02020603050405020304" pitchFamily="18" charset="0"/>
                <a:cs typeface="Times New Roman" panose="02020603050405020304" pitchFamily="18" charset="0"/>
              </a:rPr>
              <a:t>  10   0.0009765625   0.539891345517731   0.0004110   0.0004109</a:t>
            </a:r>
          </a:p>
        </p:txBody>
      </p:sp>
      <p:sp>
        <p:nvSpPr>
          <p:cNvPr id="14" name="TextBox 13">
            <a:extLst>
              <a:ext uri="{FF2B5EF4-FFF2-40B4-BE49-F238E27FC236}">
                <a16:creationId xmlns:a16="http://schemas.microsoft.com/office/drawing/2014/main" id="{BEE9259A-9366-4D11-B964-72FB6F16D1B6}"/>
              </a:ext>
            </a:extLst>
          </p:cNvPr>
          <p:cNvSpPr txBox="1"/>
          <p:nvPr/>
        </p:nvSpPr>
        <p:spPr>
          <a:xfrm>
            <a:off x="725649" y="2142884"/>
            <a:ext cx="322976" cy="400110"/>
          </a:xfrm>
          <a:prstGeom prst="rect">
            <a:avLst/>
          </a:prstGeom>
          <a:noFill/>
        </p:spPr>
        <p:txBody>
          <a:bodyPr wrap="square">
            <a:spAutoFit/>
          </a:bodyPr>
          <a:lstStyle/>
          <a:p>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endParaRPr lang="en-US" sz="2000" i="1" dirty="0"/>
          </a:p>
        </p:txBody>
      </p:sp>
      <p:sp>
        <p:nvSpPr>
          <p:cNvPr id="15" name="TextBox 14">
            <a:extLst>
              <a:ext uri="{FF2B5EF4-FFF2-40B4-BE49-F238E27FC236}">
                <a16:creationId xmlns:a16="http://schemas.microsoft.com/office/drawing/2014/main" id="{01898192-A449-4588-B8DA-E5498EF24BCF}"/>
              </a:ext>
            </a:extLst>
          </p:cNvPr>
          <p:cNvSpPr txBox="1"/>
          <p:nvPr/>
        </p:nvSpPr>
        <p:spPr>
          <a:xfrm>
            <a:off x="1306588" y="2142883"/>
            <a:ext cx="983606" cy="400110"/>
          </a:xfrm>
          <a:prstGeom prst="rect">
            <a:avLst/>
          </a:prstGeom>
          <a:noFill/>
        </p:spPr>
        <p:txBody>
          <a:bodyPr wrap="square">
            <a:spAutoFit/>
          </a:bodyPr>
          <a:lstStyle/>
          <a:p>
            <a:r>
              <a:rPr lang="en-US" sz="2000" i="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h</a:t>
            </a: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 2</a:t>
            </a:r>
            <a:r>
              <a:rPr lang="en-US" sz="2000" i="1" baseline="30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–n </a:t>
            </a:r>
            <a:endParaRPr lang="en-US" sz="2000" i="1" dirty="0"/>
          </a:p>
        </p:txBody>
      </p:sp>
      <p:sp>
        <p:nvSpPr>
          <p:cNvPr id="17" name="TextBox 16">
            <a:extLst>
              <a:ext uri="{FF2B5EF4-FFF2-40B4-BE49-F238E27FC236}">
                <a16:creationId xmlns:a16="http://schemas.microsoft.com/office/drawing/2014/main" id="{1EAA73C0-380B-4034-A983-1E9F04E2DF0C}"/>
              </a:ext>
            </a:extLst>
          </p:cNvPr>
          <p:cNvSpPr txBox="1"/>
          <p:nvPr/>
        </p:nvSpPr>
        <p:spPr>
          <a:xfrm>
            <a:off x="2634141" y="2138184"/>
            <a:ext cx="1816215"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Approximation</a:t>
            </a:r>
            <a:endParaRPr lang="en-US" sz="2000" dirty="0"/>
          </a:p>
        </p:txBody>
      </p:sp>
      <p:sp>
        <p:nvSpPr>
          <p:cNvPr id="18" name="TextBox 17">
            <a:extLst>
              <a:ext uri="{FF2B5EF4-FFF2-40B4-BE49-F238E27FC236}">
                <a16:creationId xmlns:a16="http://schemas.microsoft.com/office/drawing/2014/main" id="{E180E2C9-A6B9-4A4F-8B61-4DE2DA0F8FC7}"/>
              </a:ext>
            </a:extLst>
          </p:cNvPr>
          <p:cNvSpPr txBox="1"/>
          <p:nvPr/>
        </p:nvSpPr>
        <p:spPr>
          <a:xfrm>
            <a:off x="4352134" y="2135736"/>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Error</a:t>
            </a:r>
            <a:endParaRPr lang="en-US" sz="2000" dirty="0"/>
          </a:p>
        </p:txBody>
      </p:sp>
      <p:sp>
        <p:nvSpPr>
          <p:cNvPr id="19" name="TextBox 18">
            <a:extLst>
              <a:ext uri="{FF2B5EF4-FFF2-40B4-BE49-F238E27FC236}">
                <a16:creationId xmlns:a16="http://schemas.microsoft.com/office/drawing/2014/main" id="{670EB19F-0A12-4587-9EC8-BB163A3B6CDA}"/>
              </a:ext>
            </a:extLst>
          </p:cNvPr>
          <p:cNvSpPr txBox="1"/>
          <p:nvPr/>
        </p:nvSpPr>
        <p:spPr>
          <a:xfrm>
            <a:off x="7577182" y="2926271"/>
            <a:ext cx="956694" cy="2585323"/>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0.4830</a:t>
            </a:r>
          </a:p>
          <a:p>
            <a:r>
              <a:rPr lang="en-US" dirty="0">
                <a:solidFill>
                  <a:schemeClr val="bg1"/>
                </a:solidFill>
                <a:latin typeface="Times New Roman" panose="02020603050405020304" pitchFamily="18" charset="0"/>
                <a:cs typeface="Times New Roman" panose="02020603050405020304" pitchFamily="18" charset="0"/>
              </a:rPr>
              <a:t>0.4892</a:t>
            </a:r>
          </a:p>
          <a:p>
            <a:r>
              <a:rPr lang="en-US" dirty="0">
                <a:solidFill>
                  <a:schemeClr val="bg1"/>
                </a:solidFill>
                <a:latin typeface="Times New Roman" panose="02020603050405020304" pitchFamily="18" charset="0"/>
                <a:cs typeface="Times New Roman" panose="02020603050405020304" pitchFamily="18" charset="0"/>
              </a:rPr>
              <a:t>0.4940</a:t>
            </a:r>
          </a:p>
          <a:p>
            <a:r>
              <a:rPr lang="en-US" dirty="0">
                <a:solidFill>
                  <a:schemeClr val="bg1"/>
                </a:solidFill>
                <a:latin typeface="Times New Roman" panose="02020603050405020304" pitchFamily="18" charset="0"/>
                <a:cs typeface="Times New Roman" panose="02020603050405020304" pitchFamily="18" charset="0"/>
              </a:rPr>
              <a:t>0.4968</a:t>
            </a:r>
          </a:p>
          <a:p>
            <a:r>
              <a:rPr lang="en-US" dirty="0">
                <a:solidFill>
                  <a:schemeClr val="bg1"/>
                </a:solidFill>
                <a:latin typeface="Times New Roman" panose="02020603050405020304" pitchFamily="18" charset="0"/>
                <a:cs typeface="Times New Roman" panose="02020603050405020304" pitchFamily="18" charset="0"/>
              </a:rPr>
              <a:t>0.4984</a:t>
            </a:r>
          </a:p>
          <a:p>
            <a:r>
              <a:rPr lang="en-US" dirty="0">
                <a:solidFill>
                  <a:schemeClr val="bg1"/>
                </a:solidFill>
                <a:latin typeface="Times New Roman" panose="02020603050405020304" pitchFamily="18" charset="0"/>
                <a:cs typeface="Times New Roman" panose="02020603050405020304" pitchFamily="18" charset="0"/>
              </a:rPr>
              <a:t>0.4992</a:t>
            </a:r>
          </a:p>
          <a:p>
            <a:r>
              <a:rPr lang="en-US" dirty="0">
                <a:solidFill>
                  <a:schemeClr val="bg1"/>
                </a:solidFill>
                <a:latin typeface="Times New Roman" panose="02020603050405020304" pitchFamily="18" charset="0"/>
                <a:cs typeface="Times New Roman" panose="02020603050405020304" pitchFamily="18" charset="0"/>
              </a:rPr>
              <a:t>0.4996</a:t>
            </a:r>
          </a:p>
          <a:p>
            <a:r>
              <a:rPr lang="en-US" dirty="0">
                <a:solidFill>
                  <a:schemeClr val="bg1"/>
                </a:solidFill>
                <a:latin typeface="Times New Roman" panose="02020603050405020304" pitchFamily="18" charset="0"/>
                <a:cs typeface="Times New Roman" panose="02020603050405020304" pitchFamily="18" charset="0"/>
              </a:rPr>
              <a:t>0.4998</a:t>
            </a:r>
          </a:p>
          <a:p>
            <a:r>
              <a:rPr lang="en-US" dirty="0">
                <a:solidFill>
                  <a:schemeClr val="bg1"/>
                </a:solidFill>
                <a:latin typeface="Times New Roman" panose="02020603050405020304" pitchFamily="18" charset="0"/>
                <a:cs typeface="Times New Roman" panose="02020603050405020304" pitchFamily="18" charset="0"/>
              </a:rPr>
              <a:t>0.4999</a:t>
            </a:r>
          </a:p>
        </p:txBody>
      </p:sp>
      <p:graphicFrame>
        <p:nvGraphicFramePr>
          <p:cNvPr id="21" name="Object 20">
            <a:extLst>
              <a:ext uri="{FF2B5EF4-FFF2-40B4-BE49-F238E27FC236}">
                <a16:creationId xmlns:a16="http://schemas.microsoft.com/office/drawing/2014/main" id="{FEC68FF5-EC14-4A78-81BE-D2C6D1C37681}"/>
              </a:ext>
            </a:extLst>
          </p:cNvPr>
          <p:cNvGraphicFramePr>
            <a:graphicFrameLocks noChangeAspect="1"/>
          </p:cNvGraphicFramePr>
          <p:nvPr>
            <p:extLst>
              <p:ext uri="{D42A27DB-BD31-4B8C-83A1-F6EECF244321}">
                <p14:modId xmlns:p14="http://schemas.microsoft.com/office/powerpoint/2010/main" val="225428574"/>
              </p:ext>
            </p:extLst>
          </p:nvPr>
        </p:nvGraphicFramePr>
        <p:xfrm>
          <a:off x="5665788" y="2005013"/>
          <a:ext cx="1081087" cy="700087"/>
        </p:xfrm>
        <a:graphic>
          <a:graphicData uri="http://schemas.openxmlformats.org/presentationml/2006/ole">
            <mc:AlternateContent xmlns:mc="http://schemas.openxmlformats.org/markup-compatibility/2006">
              <mc:Choice xmlns:v="urn:schemas-microsoft-com:vml" Requires="v">
                <p:oleObj spid="_x0000_s5122" name="Equation" r:id="rId6" imgW="533160" imgH="342720" progId="Equation.DSMT4">
                  <p:embed/>
                </p:oleObj>
              </mc:Choice>
              <mc:Fallback>
                <p:oleObj name="Equation" r:id="rId6" imgW="533160" imgH="342720" progId="Equation.DSMT4">
                  <p:embed/>
                  <p:pic>
                    <p:nvPicPr>
                      <p:cNvPr id="21" name="Object 20">
                        <a:extLst>
                          <a:ext uri="{FF2B5EF4-FFF2-40B4-BE49-F238E27FC236}">
                            <a16:creationId xmlns:a16="http://schemas.microsoft.com/office/drawing/2014/main" id="{FEC68FF5-EC14-4A78-81BE-D2C6D1C37681}"/>
                          </a:ext>
                        </a:extLst>
                      </p:cNvPr>
                      <p:cNvPicPr/>
                      <p:nvPr/>
                    </p:nvPicPr>
                    <p:blipFill>
                      <a:blip r:embed="rId7"/>
                      <a:stretch>
                        <a:fillRect/>
                      </a:stretch>
                    </p:blipFill>
                    <p:spPr>
                      <a:xfrm>
                        <a:off x="5665788" y="2005013"/>
                        <a:ext cx="1081087" cy="700087"/>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6EFB3A8C-E5A7-431F-99D9-787879D7B168}"/>
              </a:ext>
            </a:extLst>
          </p:cNvPr>
          <p:cNvSpPr txBox="1"/>
          <p:nvPr/>
        </p:nvSpPr>
        <p:spPr>
          <a:xfrm>
            <a:off x="7364121" y="2153767"/>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Ratio</a:t>
            </a:r>
            <a:endParaRPr lang="en-US" sz="2000" dirty="0"/>
          </a:p>
        </p:txBody>
      </p:sp>
      <p:sp>
        <p:nvSpPr>
          <p:cNvPr id="25" name="TextBox 24">
            <a:extLst>
              <a:ext uri="{FF2B5EF4-FFF2-40B4-BE49-F238E27FC236}">
                <a16:creationId xmlns:a16="http://schemas.microsoft.com/office/drawing/2014/main" id="{9E6BA891-CB0E-48E3-A9EE-E8B68293C206}"/>
              </a:ext>
            </a:extLst>
          </p:cNvPr>
          <p:cNvSpPr txBox="1"/>
          <p:nvPr/>
        </p:nvSpPr>
        <p:spPr>
          <a:xfrm>
            <a:off x="2442768" y="5511594"/>
            <a:ext cx="2129232" cy="369332"/>
          </a:xfrm>
          <a:prstGeom prst="rect">
            <a:avLst/>
          </a:prstGeom>
          <a:noFill/>
        </p:spPr>
        <p:txBody>
          <a:bodyPr wrap="square">
            <a:spAutoFit/>
          </a:bodyPr>
          <a:lstStyle/>
          <a:p>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0.540302305868140</a:t>
            </a:r>
            <a:endParaRPr lang="en-US" dirty="0"/>
          </a:p>
        </p:txBody>
      </p:sp>
      <p:pic>
        <p:nvPicPr>
          <p:cNvPr id="10" name="Audio 9">
            <a:hlinkClick r:id="" action="ppaction://media"/>
            <a:extLst>
              <a:ext uri="{FF2B5EF4-FFF2-40B4-BE49-F238E27FC236}">
                <a16:creationId xmlns:a16="http://schemas.microsoft.com/office/drawing/2014/main" id="{8EC4E1AA-3A92-460B-B021-6EBFDE13538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319682111"/>
      </p:ext>
    </p:extLst>
  </p:cSld>
  <p:clrMapOvr>
    <a:masterClrMapping/>
  </p:clrMapOvr>
  <mc:AlternateContent xmlns:mc="http://schemas.openxmlformats.org/markup-compatibility/2006" xmlns:p14="http://schemas.microsoft.com/office/powerpoint/2010/main">
    <mc:Choice Requires="p14">
      <p:transition spd="slow" p14:dur="2000" advTm="213524"/>
    </mc:Choice>
    <mc:Fallback xmlns="">
      <p:transition spd="slow" advTm="213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3"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1|10|13.6|15.7|11.4"/>
</p:tagLst>
</file>

<file path=ppt/tags/tag10.xml><?xml version="1.0" encoding="utf-8"?>
<p:tagLst xmlns:a="http://schemas.openxmlformats.org/drawingml/2006/main" xmlns:r="http://schemas.openxmlformats.org/officeDocument/2006/relationships" xmlns:p="http://schemas.openxmlformats.org/presentationml/2006/main">
  <p:tag name="TIMING" val="|11.1|10"/>
</p:tagLst>
</file>

<file path=ppt/tags/tag11.xml><?xml version="1.0" encoding="utf-8"?>
<p:tagLst xmlns:a="http://schemas.openxmlformats.org/drawingml/2006/main" xmlns:r="http://schemas.openxmlformats.org/officeDocument/2006/relationships" xmlns:p="http://schemas.openxmlformats.org/presentationml/2006/main">
  <p:tag name="TIMING" val="|8.9|13.3"/>
</p:tagLst>
</file>

<file path=ppt/tags/tag12.xml><?xml version="1.0" encoding="utf-8"?>
<p:tagLst xmlns:a="http://schemas.openxmlformats.org/drawingml/2006/main" xmlns:r="http://schemas.openxmlformats.org/officeDocument/2006/relationships" xmlns:p="http://schemas.openxmlformats.org/presentationml/2006/main">
  <p:tag name="TIMING" val="|15.1|10.8|16.2|15"/>
</p:tagLst>
</file>

<file path=ppt/tags/tag13.xml><?xml version="1.0" encoding="utf-8"?>
<p:tagLst xmlns:a="http://schemas.openxmlformats.org/drawingml/2006/main" xmlns:r="http://schemas.openxmlformats.org/officeDocument/2006/relationships" xmlns:p="http://schemas.openxmlformats.org/presentationml/2006/main">
  <p:tag name="TIMING" val="|8.2|16.9|5.2|58.1|15.3|40.9|2.9"/>
</p:tagLst>
</file>

<file path=ppt/tags/tag14.xml><?xml version="1.0" encoding="utf-8"?>
<p:tagLst xmlns:a="http://schemas.openxmlformats.org/drawingml/2006/main" xmlns:r="http://schemas.openxmlformats.org/officeDocument/2006/relationships" xmlns:p="http://schemas.openxmlformats.org/presentationml/2006/main">
  <p:tag name="TIMING" val="|22.7|24.1|9.4|31|27"/>
</p:tagLst>
</file>

<file path=ppt/tags/tag15.xml><?xml version="1.0" encoding="utf-8"?>
<p:tagLst xmlns:a="http://schemas.openxmlformats.org/drawingml/2006/main" xmlns:r="http://schemas.openxmlformats.org/officeDocument/2006/relationships" xmlns:p="http://schemas.openxmlformats.org/presentationml/2006/main">
  <p:tag name="TIMING" val="|13.6|24.9|16|10.3|8|5.4|3.7|1.7|1.7|1.7|2|1.4|2.7|2|1|1|0.5|0.4|4.8|14.2|14.8"/>
</p:tagLst>
</file>

<file path=ppt/tags/tag16.xml><?xml version="1.0" encoding="utf-8"?>
<p:tagLst xmlns:a="http://schemas.openxmlformats.org/drawingml/2006/main" xmlns:r="http://schemas.openxmlformats.org/officeDocument/2006/relationships" xmlns:p="http://schemas.openxmlformats.org/presentationml/2006/main">
  <p:tag name="TIMING" val="|13.4|16.2|11.4|4|8.9|4.5"/>
</p:tagLst>
</file>

<file path=ppt/tags/tag17.xml><?xml version="1.0" encoding="utf-8"?>
<p:tagLst xmlns:a="http://schemas.openxmlformats.org/drawingml/2006/main" xmlns:r="http://schemas.openxmlformats.org/officeDocument/2006/relationships" xmlns:p="http://schemas.openxmlformats.org/presentationml/2006/main">
  <p:tag name="TIMING" val="|8.1|9.6|21.5"/>
</p:tagLst>
</file>

<file path=ppt/tags/tag18.xml><?xml version="1.0" encoding="utf-8"?>
<p:tagLst xmlns:a="http://schemas.openxmlformats.org/drawingml/2006/main" xmlns:r="http://schemas.openxmlformats.org/officeDocument/2006/relationships" xmlns:p="http://schemas.openxmlformats.org/presentationml/2006/main">
  <p:tag name="TIMING" val="|9|27.3|1.4|4.6|13.6|6.7"/>
</p:tagLst>
</file>

<file path=ppt/tags/tag19.xml><?xml version="1.0" encoding="utf-8"?>
<p:tagLst xmlns:a="http://schemas.openxmlformats.org/drawingml/2006/main" xmlns:r="http://schemas.openxmlformats.org/officeDocument/2006/relationships" xmlns:p="http://schemas.openxmlformats.org/presentationml/2006/main">
  <p:tag name="TIMING" val="|9.7|8.6"/>
</p:tagLst>
</file>

<file path=ppt/tags/tag2.xml><?xml version="1.0" encoding="utf-8"?>
<p:tagLst xmlns:a="http://schemas.openxmlformats.org/drawingml/2006/main" xmlns:r="http://schemas.openxmlformats.org/officeDocument/2006/relationships" xmlns:p="http://schemas.openxmlformats.org/presentationml/2006/main">
  <p:tag name="TIMING" val="|8.8|8|10.7|5.3"/>
</p:tagLst>
</file>

<file path=ppt/tags/tag20.xml><?xml version="1.0" encoding="utf-8"?>
<p:tagLst xmlns:a="http://schemas.openxmlformats.org/drawingml/2006/main" xmlns:r="http://schemas.openxmlformats.org/officeDocument/2006/relationships" xmlns:p="http://schemas.openxmlformats.org/presentationml/2006/main">
  <p:tag name="TIMING" val="|18.5|21"/>
</p:tagLst>
</file>

<file path=ppt/tags/tag21.xml><?xml version="1.0" encoding="utf-8"?>
<p:tagLst xmlns:a="http://schemas.openxmlformats.org/drawingml/2006/main" xmlns:r="http://schemas.openxmlformats.org/officeDocument/2006/relationships" xmlns:p="http://schemas.openxmlformats.org/presentationml/2006/main">
  <p:tag name="TIMING" val="|14.8|11.4|14.8|3.6|7.1"/>
</p:tagLst>
</file>

<file path=ppt/tags/tag22.xml><?xml version="1.0" encoding="utf-8"?>
<p:tagLst xmlns:a="http://schemas.openxmlformats.org/drawingml/2006/main" xmlns:r="http://schemas.openxmlformats.org/officeDocument/2006/relationships" xmlns:p="http://schemas.openxmlformats.org/presentationml/2006/main">
  <p:tag name="TIMING" val="|13.2|2.8|3.4|58.5|19.7|6"/>
</p:tagLst>
</file>

<file path=ppt/tags/tag23.xml><?xml version="1.0" encoding="utf-8"?>
<p:tagLst xmlns:a="http://schemas.openxmlformats.org/drawingml/2006/main" xmlns:r="http://schemas.openxmlformats.org/officeDocument/2006/relationships" xmlns:p="http://schemas.openxmlformats.org/presentationml/2006/main">
  <p:tag name="TIMING" val="|32.4"/>
</p:tagLst>
</file>

<file path=ppt/tags/tag24.xml><?xml version="1.0" encoding="utf-8"?>
<p:tagLst xmlns:a="http://schemas.openxmlformats.org/drawingml/2006/main" xmlns:r="http://schemas.openxmlformats.org/officeDocument/2006/relationships" xmlns:p="http://schemas.openxmlformats.org/presentationml/2006/main">
  <p:tag name="TIMING" val="|15.1|16.8"/>
</p:tagLst>
</file>

<file path=ppt/tags/tag25.xml><?xml version="1.0" encoding="utf-8"?>
<p:tagLst xmlns:a="http://schemas.openxmlformats.org/drawingml/2006/main" xmlns:r="http://schemas.openxmlformats.org/officeDocument/2006/relationships" xmlns:p="http://schemas.openxmlformats.org/presentationml/2006/main">
  <p:tag name="TIMING" val="|15|15.3|7.1|7.2|1.3|1.7|1.4|0.8|0.7|0.8|1.7|1.5|1|1.1|0.9|2.4|1.4|3.9|1.5|4.4"/>
</p:tagLst>
</file>

<file path=ppt/tags/tag26.xml><?xml version="1.0" encoding="utf-8"?>
<p:tagLst xmlns:a="http://schemas.openxmlformats.org/drawingml/2006/main" xmlns:r="http://schemas.openxmlformats.org/officeDocument/2006/relationships" xmlns:p="http://schemas.openxmlformats.org/presentationml/2006/main">
  <p:tag name="TIMING" val="|16.2|2|4.6|9.6|35.2|27.2"/>
</p:tagLst>
</file>

<file path=ppt/tags/tag27.xml><?xml version="1.0" encoding="utf-8"?>
<p:tagLst xmlns:a="http://schemas.openxmlformats.org/drawingml/2006/main" xmlns:r="http://schemas.openxmlformats.org/officeDocument/2006/relationships" xmlns:p="http://schemas.openxmlformats.org/presentationml/2006/main">
  <p:tag name="TIMING" val="|7.2|3.3|2.1"/>
</p:tagLst>
</file>

<file path=ppt/tags/tag28.xml><?xml version="1.0" encoding="utf-8"?>
<p:tagLst xmlns:a="http://schemas.openxmlformats.org/drawingml/2006/main" xmlns:r="http://schemas.openxmlformats.org/officeDocument/2006/relationships" xmlns:p="http://schemas.openxmlformats.org/presentationml/2006/main">
  <p:tag name="TIMING" val="|12.5|3"/>
</p:tagLst>
</file>

<file path=ppt/tags/tag29.xml><?xml version="1.0" encoding="utf-8"?>
<p:tagLst xmlns:a="http://schemas.openxmlformats.org/drawingml/2006/main" xmlns:r="http://schemas.openxmlformats.org/officeDocument/2006/relationships" xmlns:p="http://schemas.openxmlformats.org/presentationml/2006/main">
  <p:tag name="TIMING" val="|7.1|10.1"/>
</p:tagLst>
</file>

<file path=ppt/tags/tag3.xml><?xml version="1.0" encoding="utf-8"?>
<p:tagLst xmlns:a="http://schemas.openxmlformats.org/drawingml/2006/main" xmlns:r="http://schemas.openxmlformats.org/officeDocument/2006/relationships" xmlns:p="http://schemas.openxmlformats.org/presentationml/2006/main">
  <p:tag name="TIMING" val="|3.7|10.3|17.6"/>
</p:tagLst>
</file>

<file path=ppt/tags/tag30.xml><?xml version="1.0" encoding="utf-8"?>
<p:tagLst xmlns:a="http://schemas.openxmlformats.org/drawingml/2006/main" xmlns:r="http://schemas.openxmlformats.org/officeDocument/2006/relationships" xmlns:p="http://schemas.openxmlformats.org/presentationml/2006/main">
  <p:tag name="TIMING" val="|8.7|2.9|4.7|24.9|10.9|8.7|17.8|19.1|16.6"/>
</p:tagLst>
</file>

<file path=ppt/tags/tag31.xml><?xml version="1.0" encoding="utf-8"?>
<p:tagLst xmlns:a="http://schemas.openxmlformats.org/drawingml/2006/main" xmlns:r="http://schemas.openxmlformats.org/officeDocument/2006/relationships" xmlns:p="http://schemas.openxmlformats.org/presentationml/2006/main">
  <p:tag name="TIMING" val="|6.4|5.6|9.2"/>
</p:tagLst>
</file>

<file path=ppt/tags/tag32.xml><?xml version="1.0" encoding="utf-8"?>
<p:tagLst xmlns:a="http://schemas.openxmlformats.org/drawingml/2006/main" xmlns:r="http://schemas.openxmlformats.org/officeDocument/2006/relationships" xmlns:p="http://schemas.openxmlformats.org/presentationml/2006/main">
  <p:tag name="TIMING" val="|12.1|13.3|6.5|6.2|4.5|2.8|4.4|3.2|1.2|0.8|0.9|1|1.1|1.1|1|1.1|1.4|42.1|5.5|1.8"/>
</p:tagLst>
</file>

<file path=ppt/tags/tag33.xml><?xml version="1.0" encoding="utf-8"?>
<p:tagLst xmlns:a="http://schemas.openxmlformats.org/drawingml/2006/main" xmlns:r="http://schemas.openxmlformats.org/officeDocument/2006/relationships" xmlns:p="http://schemas.openxmlformats.org/presentationml/2006/main">
  <p:tag name="TIMING" val="|16.4|3.9"/>
</p:tagLst>
</file>

<file path=ppt/tags/tag34.xml><?xml version="1.0" encoding="utf-8"?>
<p:tagLst xmlns:a="http://schemas.openxmlformats.org/drawingml/2006/main" xmlns:r="http://schemas.openxmlformats.org/officeDocument/2006/relationships" xmlns:p="http://schemas.openxmlformats.org/presentationml/2006/main">
  <p:tag name="TIMING" val="|4.7|7.1"/>
</p:tagLst>
</file>

<file path=ppt/tags/tag35.xml><?xml version="1.0" encoding="utf-8"?>
<p:tagLst xmlns:a="http://schemas.openxmlformats.org/drawingml/2006/main" xmlns:r="http://schemas.openxmlformats.org/officeDocument/2006/relationships" xmlns:p="http://schemas.openxmlformats.org/presentationml/2006/main">
  <p:tag name="TIMING" val="|9.9|2.7|12|27|17.9|35.8"/>
</p:tagLst>
</file>

<file path=ppt/tags/tag36.xml><?xml version="1.0" encoding="utf-8"?>
<p:tagLst xmlns:a="http://schemas.openxmlformats.org/drawingml/2006/main" xmlns:r="http://schemas.openxmlformats.org/officeDocument/2006/relationships" xmlns:p="http://schemas.openxmlformats.org/presentationml/2006/main">
  <p:tag name="TIMING" val="|7|8.1"/>
</p:tagLst>
</file>

<file path=ppt/tags/tag37.xml><?xml version="1.0" encoding="utf-8"?>
<p:tagLst xmlns:a="http://schemas.openxmlformats.org/drawingml/2006/main" xmlns:r="http://schemas.openxmlformats.org/officeDocument/2006/relationships" xmlns:p="http://schemas.openxmlformats.org/presentationml/2006/main">
  <p:tag name="TIMING" val="|21.4|14|6.3|6.2|3.2|21.1|0.8|0.9|0.7|0.8|0.8|0.7|0.8|1.6|0.9|1.4|0.5|0.6|0.7|4"/>
</p:tagLst>
</file>

<file path=ppt/tags/tag38.xml><?xml version="1.0" encoding="utf-8"?>
<p:tagLst xmlns:a="http://schemas.openxmlformats.org/drawingml/2006/main" xmlns:r="http://schemas.openxmlformats.org/officeDocument/2006/relationships" xmlns:p="http://schemas.openxmlformats.org/presentationml/2006/main">
  <p:tag name="TIMING" val="|13.3|18.4"/>
</p:tagLst>
</file>

<file path=ppt/tags/tag39.xml><?xml version="1.0" encoding="utf-8"?>
<p:tagLst xmlns:a="http://schemas.openxmlformats.org/drawingml/2006/main" xmlns:r="http://schemas.openxmlformats.org/officeDocument/2006/relationships" xmlns:p="http://schemas.openxmlformats.org/presentationml/2006/main">
  <p:tag name="TIMING" val="|17.9|8.1|4.7|5.2|1.8|0.9|1|1.1|1.3|1.2|1.6|9.7|1.1|1|1|0.7|0.8|1.1|0.8|4.5"/>
</p:tagLst>
</file>

<file path=ppt/tags/tag4.xml><?xml version="1.0" encoding="utf-8"?>
<p:tagLst xmlns:a="http://schemas.openxmlformats.org/drawingml/2006/main" xmlns:r="http://schemas.openxmlformats.org/officeDocument/2006/relationships" xmlns:p="http://schemas.openxmlformats.org/presentationml/2006/main">
  <p:tag name="TIMING" val="|36|12.8"/>
</p:tagLst>
</file>

<file path=ppt/tags/tag40.xml><?xml version="1.0" encoding="utf-8"?>
<p:tagLst xmlns:a="http://schemas.openxmlformats.org/drawingml/2006/main" xmlns:r="http://schemas.openxmlformats.org/officeDocument/2006/relationships" xmlns:p="http://schemas.openxmlformats.org/presentationml/2006/main">
  <p:tag name="TIMING" val="|23.9"/>
</p:tagLst>
</file>

<file path=ppt/tags/tag41.xml><?xml version="1.0" encoding="utf-8"?>
<p:tagLst xmlns:a="http://schemas.openxmlformats.org/drawingml/2006/main" xmlns:r="http://schemas.openxmlformats.org/officeDocument/2006/relationships" xmlns:p="http://schemas.openxmlformats.org/presentationml/2006/main">
  <p:tag name="TIMING" val="|32.9"/>
</p:tagLst>
</file>

<file path=ppt/tags/tag5.xml><?xml version="1.0" encoding="utf-8"?>
<p:tagLst xmlns:a="http://schemas.openxmlformats.org/drawingml/2006/main" xmlns:r="http://schemas.openxmlformats.org/officeDocument/2006/relationships" xmlns:p="http://schemas.openxmlformats.org/presentationml/2006/main">
  <p:tag name="TIMING" val="|37.9|17.5"/>
</p:tagLst>
</file>

<file path=ppt/tags/tag6.xml><?xml version="1.0" encoding="utf-8"?>
<p:tagLst xmlns:a="http://schemas.openxmlformats.org/drawingml/2006/main" xmlns:r="http://schemas.openxmlformats.org/officeDocument/2006/relationships" xmlns:p="http://schemas.openxmlformats.org/presentationml/2006/main">
  <p:tag name="TIMING" val="|17.3|20.9"/>
</p:tagLst>
</file>

<file path=ppt/tags/tag7.xml><?xml version="1.0" encoding="utf-8"?>
<p:tagLst xmlns:a="http://schemas.openxmlformats.org/drawingml/2006/main" xmlns:r="http://schemas.openxmlformats.org/officeDocument/2006/relationships" xmlns:p="http://schemas.openxmlformats.org/presentationml/2006/main">
  <p:tag name="TIMING" val="|58.9|29.3|30.6|7.6|24.2|3.9|4.4|6.7|2.8|3.3|1.9|0.9|1.1|1.2|1|1.1|1.1|1.5|1"/>
</p:tagLst>
</file>

<file path=ppt/tags/tag8.xml><?xml version="1.0" encoding="utf-8"?>
<p:tagLst xmlns:a="http://schemas.openxmlformats.org/drawingml/2006/main" xmlns:r="http://schemas.openxmlformats.org/officeDocument/2006/relationships" xmlns:p="http://schemas.openxmlformats.org/presentationml/2006/main">
  <p:tag name="TIMING" val="|5.8|20.3|12.2"/>
</p:tagLst>
</file>

<file path=ppt/tags/tag9.xml><?xml version="1.0" encoding="utf-8"?>
<p:tagLst xmlns:a="http://schemas.openxmlformats.org/drawingml/2006/main" xmlns:r="http://schemas.openxmlformats.org/officeDocument/2006/relationships" xmlns:p="http://schemas.openxmlformats.org/presentationml/2006/main">
  <p:tag name="TIMING" val="|27.4|6.2|2.3|3.9|16.3|6.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100015</TotalTime>
  <Words>2753</Words>
  <Application>Microsoft Office PowerPoint</Application>
  <PresentationFormat>On-screen Show (4:3)</PresentationFormat>
  <Paragraphs>665</Paragraphs>
  <Slides>47</Slides>
  <Notes>0</Notes>
  <HiddenSlides>0</HiddenSlides>
  <MMClips>47</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47</vt:i4>
      </vt:variant>
    </vt:vector>
  </HeadingPairs>
  <TitlesOfParts>
    <vt:vector size="60" baseType="lpstr">
      <vt:lpstr>ＭＳ Ｐゴシック</vt:lpstr>
      <vt:lpstr>Arial</vt:lpstr>
      <vt:lpstr>Bookman Old Style</vt:lpstr>
      <vt:lpstr>Calibri</vt:lpstr>
      <vt:lpstr>Cambria</vt:lpstr>
      <vt:lpstr>Consolas</vt:lpstr>
      <vt:lpstr>Constantia</vt:lpstr>
      <vt:lpstr>Georgia</vt:lpstr>
      <vt:lpstr>Symbol</vt:lpstr>
      <vt:lpstr>Times New Roman</vt:lpstr>
      <vt:lpstr>Office Theme</vt:lpstr>
      <vt:lpstr>Equation</vt:lpstr>
      <vt:lpstr>MathType 6.0 Equation</vt:lpstr>
      <vt:lpstr>Approximating derivatives using interpolating polynomials</vt:lpstr>
      <vt:lpstr>Introduction</vt:lpstr>
      <vt:lpstr>Review</vt:lpstr>
      <vt:lpstr>Forward divided difference</vt:lpstr>
      <vt:lpstr>Forward divided difference</vt:lpstr>
      <vt:lpstr>Forward divided difference</vt:lpstr>
      <vt:lpstr>Forward divided difference</vt:lpstr>
      <vt:lpstr>Forward divided difference</vt:lpstr>
      <vt:lpstr>Forward divided difference</vt:lpstr>
      <vt:lpstr>Centered divided difference</vt:lpstr>
      <vt:lpstr>Centered divided difference</vt:lpstr>
      <vt:lpstr>Centered divided difference</vt:lpstr>
      <vt:lpstr>Centered divided difference</vt:lpstr>
      <vt:lpstr>Centered divided difference</vt:lpstr>
      <vt:lpstr>Centered divided difference</vt:lpstr>
      <vt:lpstr>Centered divided difference</vt:lpstr>
      <vt:lpstr>Centered divided difference</vt:lpstr>
      <vt:lpstr>Backward divided difference</vt:lpstr>
      <vt:lpstr>Backward divided difference</vt:lpstr>
      <vt:lpstr>Backward divided difference</vt:lpstr>
      <vt:lpstr>Backward divided difference</vt:lpstr>
      <vt:lpstr>Backward divided difference</vt:lpstr>
      <vt:lpstr>Backward divided difference</vt:lpstr>
      <vt:lpstr>Backward divided difference</vt:lpstr>
      <vt:lpstr>Backward divided difference</vt:lpstr>
      <vt:lpstr>Backward divided difference</vt:lpstr>
      <vt:lpstr>Backward divided difference</vt:lpstr>
      <vt:lpstr>Comparison</vt:lpstr>
      <vt:lpstr>Approximating the 2nd derivative</vt:lpstr>
      <vt:lpstr>Centered divided difference</vt:lpstr>
      <vt:lpstr>Centered divided difference</vt:lpstr>
      <vt:lpstr>Centered divided difference</vt:lpstr>
      <vt:lpstr>Centered divided difference</vt:lpstr>
      <vt:lpstr>Centered divided difference</vt:lpstr>
      <vt:lpstr>Backward divided difference</vt:lpstr>
      <vt:lpstr>Backward divided difference</vt:lpstr>
      <vt:lpstr>Backward divided difference</vt:lpstr>
      <vt:lpstr>Backward divided difference</vt:lpstr>
      <vt:lpstr>Backward divided difference</vt:lpstr>
      <vt:lpstr>Backward divided difference</vt:lpstr>
      <vt:lpstr>Backward divided difference</vt:lpstr>
      <vt:lpstr>Summary of O(h2) approximations</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1766</cp:revision>
  <dcterms:created xsi:type="dcterms:W3CDTF">2020-04-30T19:27:29Z</dcterms:created>
  <dcterms:modified xsi:type="dcterms:W3CDTF">2024-04-15T15:16:03Z</dcterms:modified>
</cp:coreProperties>
</file>